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  <p:sldMasterId id="2147483671" r:id="rId2"/>
  </p:sldMasterIdLst>
  <p:notesMasterIdLst>
    <p:notesMasterId r:id="rId55"/>
  </p:notesMasterIdLst>
  <p:sldIdLst>
    <p:sldId id="256" r:id="rId3"/>
    <p:sldId id="257" r:id="rId4"/>
    <p:sldId id="302" r:id="rId5"/>
    <p:sldId id="303" r:id="rId6"/>
    <p:sldId id="304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98" r:id="rId19"/>
    <p:sldId id="299" r:id="rId20"/>
    <p:sldId id="300" r:id="rId21"/>
    <p:sldId id="301" r:id="rId22"/>
    <p:sldId id="305" r:id="rId23"/>
    <p:sldId id="306" r:id="rId24"/>
    <p:sldId id="258" r:id="rId25"/>
    <p:sldId id="259" r:id="rId26"/>
    <p:sldId id="260" r:id="rId27"/>
    <p:sldId id="261" r:id="rId28"/>
    <p:sldId id="307" r:id="rId29"/>
    <p:sldId id="308" r:id="rId30"/>
    <p:sldId id="309" r:id="rId31"/>
    <p:sldId id="310" r:id="rId32"/>
    <p:sldId id="311" r:id="rId33"/>
    <p:sldId id="312" r:id="rId34"/>
    <p:sldId id="313" r:id="rId35"/>
    <p:sldId id="314" r:id="rId36"/>
    <p:sldId id="315" r:id="rId37"/>
    <p:sldId id="316" r:id="rId38"/>
    <p:sldId id="317" r:id="rId39"/>
    <p:sldId id="273" r:id="rId40"/>
    <p:sldId id="274" r:id="rId41"/>
    <p:sldId id="275" r:id="rId42"/>
    <p:sldId id="276" r:id="rId43"/>
    <p:sldId id="277" r:id="rId44"/>
    <p:sldId id="278" r:id="rId45"/>
    <p:sldId id="280" r:id="rId46"/>
    <p:sldId id="281" r:id="rId47"/>
    <p:sldId id="282" r:id="rId48"/>
    <p:sldId id="283" r:id="rId49"/>
    <p:sldId id="284" r:id="rId50"/>
    <p:sldId id="285" r:id="rId51"/>
    <p:sldId id="286" r:id="rId52"/>
    <p:sldId id="287" r:id="rId53"/>
    <p:sldId id="288" r:id="rId54"/>
  </p:sldIdLst>
  <p:sldSz cx="9144000" cy="5143500" type="screen16x9"/>
  <p:notesSz cx="6858000" cy="9144000"/>
  <p:embeddedFontLst>
    <p:embeddedFont>
      <p:font typeface="Roboto Slab" panose="020B0604020202020204" charset="0"/>
      <p:regular r:id="rId56"/>
      <p:bold r:id="rId57"/>
    </p:embeddedFont>
    <p:embeddedFont>
      <p:font typeface="Calibri" panose="020F0502020204030204" pitchFamily="34" charset="0"/>
      <p:regular r:id="rId58"/>
      <p:bold r:id="rId59"/>
      <p:italic r:id="rId60"/>
      <p:boldItalic r:id="rId61"/>
    </p:embeddedFont>
    <p:embeddedFont>
      <p:font typeface="Palatino Linotype" panose="02040502050505030304" pitchFamily="18" charset="0"/>
      <p:regular r:id="rId62"/>
      <p:bold r:id="rId63"/>
      <p:italic r:id="rId64"/>
      <p:boldItalic r:id="rId65"/>
    </p:embeddedFont>
    <p:embeddedFont>
      <p:font typeface="Helvetica Neue" panose="020B0604020202020204" charset="0"/>
      <p:regular r:id="rId66"/>
      <p:bold r:id="rId67"/>
      <p:italic r:id="rId68"/>
      <p:boldItalic r:id="rId69"/>
    </p:embeddedFont>
    <p:embeddedFont>
      <p:font typeface="Proxima Nova" panose="020B0604020202020204" charset="0"/>
      <p:regular r:id="rId70"/>
      <p:bold r:id="rId71"/>
      <p:italic r:id="rId72"/>
      <p:boldItalic r:id="rId73"/>
    </p:embeddedFont>
    <p:embeddedFont>
      <p:font typeface="Calibri Light" panose="020F0302020204030204" pitchFamily="34" charset="0"/>
      <p:regular r:id="rId74"/>
      <p:italic r:id="rId7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2" d="100"/>
          <a:sy n="92" d="100"/>
        </p:scale>
        <p:origin x="54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notesMaster" Target="notesMasters/notesMaster1.xml"/><Relationship Id="rId63" Type="http://schemas.openxmlformats.org/officeDocument/2006/relationships/font" Target="fonts/font8.fntdata"/><Relationship Id="rId68" Type="http://schemas.openxmlformats.org/officeDocument/2006/relationships/font" Target="fonts/font13.fntdata"/><Relationship Id="rId76" Type="http://schemas.openxmlformats.org/officeDocument/2006/relationships/presProps" Target="presProps.xml"/><Relationship Id="rId7" Type="http://schemas.openxmlformats.org/officeDocument/2006/relationships/slide" Target="slides/slide5.xml"/><Relationship Id="rId71" Type="http://schemas.openxmlformats.org/officeDocument/2006/relationships/font" Target="fonts/font16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font" Target="fonts/font3.fntdata"/><Relationship Id="rId66" Type="http://schemas.openxmlformats.org/officeDocument/2006/relationships/font" Target="fonts/font11.fntdata"/><Relationship Id="rId74" Type="http://schemas.openxmlformats.org/officeDocument/2006/relationships/font" Target="fonts/font19.fntdata"/><Relationship Id="rId79" Type="http://schemas.openxmlformats.org/officeDocument/2006/relationships/tableStyles" Target="tableStyles.xml"/><Relationship Id="rId5" Type="http://schemas.openxmlformats.org/officeDocument/2006/relationships/slide" Target="slides/slide3.xml"/><Relationship Id="rId61" Type="http://schemas.openxmlformats.org/officeDocument/2006/relationships/font" Target="fonts/font6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font" Target="fonts/font5.fntdata"/><Relationship Id="rId65" Type="http://schemas.openxmlformats.org/officeDocument/2006/relationships/font" Target="fonts/font10.fntdata"/><Relationship Id="rId73" Type="http://schemas.openxmlformats.org/officeDocument/2006/relationships/font" Target="fonts/font18.fntdata"/><Relationship Id="rId78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font" Target="fonts/font1.fntdata"/><Relationship Id="rId64" Type="http://schemas.openxmlformats.org/officeDocument/2006/relationships/font" Target="fonts/font9.fntdata"/><Relationship Id="rId69" Type="http://schemas.openxmlformats.org/officeDocument/2006/relationships/font" Target="fonts/font14.fntdata"/><Relationship Id="rId77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font" Target="fonts/font17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font" Target="fonts/font4.fntdata"/><Relationship Id="rId67" Type="http://schemas.openxmlformats.org/officeDocument/2006/relationships/font" Target="fonts/font12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font" Target="fonts/font7.fntdata"/><Relationship Id="rId70" Type="http://schemas.openxmlformats.org/officeDocument/2006/relationships/font" Target="fonts/font15.fntdata"/><Relationship Id="rId75" Type="http://schemas.openxmlformats.org/officeDocument/2006/relationships/font" Target="fonts/font2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10f6b55d72_0_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10f6b55d72_0_1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a7b500a41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1a7b500a41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4"/>
          <p:cNvSpPr/>
          <p:nvPr/>
        </p:nvSpPr>
        <p:spPr>
          <a:xfrm>
            <a:off x="-3325" y="0"/>
            <a:ext cx="9144000" cy="5143500"/>
          </a:xfrm>
          <a:prstGeom prst="rect">
            <a:avLst/>
          </a:prstGeom>
          <a:solidFill>
            <a:srgbClr val="2558D7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58D7"/>
              </a:buClr>
              <a:buFont typeface="Helvetica Neue"/>
              <a:buNone/>
            </a:pPr>
            <a:endParaRPr sz="1200" b="0" i="0" u="none" strike="noStrike" cap="none">
              <a:solidFill>
                <a:srgbClr val="2558D7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9" name="Google Shape;59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0" name="Google Shape;60;p14"/>
          <p:cNvPicPr preferRelativeResize="0"/>
          <p:nvPr/>
        </p:nvPicPr>
        <p:blipFill rotWithShape="1">
          <a:blip r:embed="rId2">
            <a:alphaModFix/>
          </a:blip>
          <a:srcRect t="39318" r="9633" b="19201"/>
          <a:stretch/>
        </p:blipFill>
        <p:spPr>
          <a:xfrm>
            <a:off x="1495797" y="0"/>
            <a:ext cx="771502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4"/>
          <p:cNvSpPr txBox="1"/>
          <p:nvPr/>
        </p:nvSpPr>
        <p:spPr>
          <a:xfrm>
            <a:off x="385422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62" name="Google Shape;62;p14"/>
          <p:cNvSpPr txBox="1"/>
          <p:nvPr/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rgbClr val="595959"/>
                </a:solidFill>
              </a:rPr>
              <a:t>‹#›</a:t>
            </a:fld>
            <a:endParaRPr sz="1000">
              <a:solidFill>
                <a:srgbClr val="595959"/>
              </a:solidFill>
            </a:endParaRPr>
          </a:p>
        </p:txBody>
      </p:sp>
      <p:pic>
        <p:nvPicPr>
          <p:cNvPr id="63" name="Google Shape;63;p14"/>
          <p:cNvPicPr preferRelativeResize="0"/>
          <p:nvPr/>
        </p:nvPicPr>
        <p:blipFill rotWithShape="1">
          <a:blip r:embed="rId3">
            <a:alphaModFix/>
          </a:blip>
          <a:srcRect l="32734" t="17915" r="57949" b="70466"/>
          <a:stretch/>
        </p:blipFill>
        <p:spPr>
          <a:xfrm>
            <a:off x="8458200" y="4410075"/>
            <a:ext cx="685800" cy="733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37027" y="515689"/>
            <a:ext cx="1468200" cy="42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>
            <a:spLocks noGrp="1"/>
          </p:cNvSpPr>
          <p:nvPr>
            <p:ph type="title"/>
          </p:nvPr>
        </p:nvSpPr>
        <p:spPr>
          <a:xfrm>
            <a:off x="311700" y="14338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body" idx="1"/>
          </p:nvPr>
        </p:nvSpPr>
        <p:spPr>
          <a:xfrm>
            <a:off x="311700" y="1205075"/>
            <a:ext cx="8520600" cy="3363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solidFill>
                  <a:srgbClr val="1F225E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5" name="Google Shape;75;p17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2" name="Google Shape;82;p19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83" name="Google Shape;83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0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86" name="Google Shape;86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21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90" name="Google Shape;90;p21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91" name="Google Shape;91;p21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2" name="Google Shape;92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95" name="Google Shape;95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3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8" name="Google Shape;98;p23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9" name="Google Shape;99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1/19/2019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9780156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593" b="0" i="0" u="sng">
                <a:solidFill>
                  <a:srgbClr val="51515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6003" b="0" i="0">
                <a:solidFill>
                  <a:srgbClr val="323232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1/19/2019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6188502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593" b="0" i="0" u="sng">
                <a:solidFill>
                  <a:srgbClr val="51515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183005"/>
            <a:ext cx="3977640" cy="31854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183005"/>
            <a:ext cx="3977640" cy="31854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1/19/2019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9385822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400" b="1" i="0">
                <a:solidFill>
                  <a:srgbClr val="D1282D"/>
                </a:solidFill>
                <a:latin typeface="Palatino Linotype"/>
                <a:cs typeface="Palatino Linotype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1/19/2019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047438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image" Target="../media/image2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13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4" name="Google Shape;54;p13" descr="Andela-Logo-White-Landscape-300px.png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7732275" y="278313"/>
            <a:ext cx="1100025" cy="322675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/>
          <p:nvPr/>
        </p:nvSpPr>
        <p:spPr>
          <a:xfrm>
            <a:off x="-3325" y="0"/>
            <a:ext cx="9144000" cy="885600"/>
          </a:xfrm>
          <a:prstGeom prst="rect">
            <a:avLst/>
          </a:prstGeom>
          <a:solidFill>
            <a:srgbClr val="2558D7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58D7"/>
              </a:buClr>
              <a:buFont typeface="Helvetica Neue"/>
              <a:buNone/>
            </a:pPr>
            <a:endParaRPr sz="1200" b="0" i="0" u="none" strike="noStrike" cap="none">
              <a:solidFill>
                <a:srgbClr val="2558D7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7493802" y="228439"/>
            <a:ext cx="1468200" cy="42870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2" r:id="rId12"/>
    <p:sldLayoutId id="2147483673" r:id="rId13"/>
    <p:sldLayoutId id="2147483674" r:id="rId14"/>
    <p:sldLayoutId id="2147483675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18" Type="http://schemas.openxmlformats.org/officeDocument/2006/relationships/image" Target="../media/image34.jpg"/><Relationship Id="rId26" Type="http://schemas.openxmlformats.org/officeDocument/2006/relationships/image" Target="../media/image42.png"/><Relationship Id="rId3" Type="http://schemas.openxmlformats.org/officeDocument/2006/relationships/image" Target="../media/image19.jpg"/><Relationship Id="rId21" Type="http://schemas.openxmlformats.org/officeDocument/2006/relationships/image" Target="../media/image37.jp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17" Type="http://schemas.openxmlformats.org/officeDocument/2006/relationships/image" Target="../media/image33.png"/><Relationship Id="rId25" Type="http://schemas.openxmlformats.org/officeDocument/2006/relationships/image" Target="../media/image41.png"/><Relationship Id="rId33" Type="http://schemas.openxmlformats.org/officeDocument/2006/relationships/image" Target="../media/image49.png"/><Relationship Id="rId2" Type="http://schemas.openxmlformats.org/officeDocument/2006/relationships/image" Target="../media/image18.jpg"/><Relationship Id="rId16" Type="http://schemas.openxmlformats.org/officeDocument/2006/relationships/image" Target="../media/image32.png"/><Relationship Id="rId20" Type="http://schemas.openxmlformats.org/officeDocument/2006/relationships/image" Target="../media/image36.png"/><Relationship Id="rId29" Type="http://schemas.openxmlformats.org/officeDocument/2006/relationships/image" Target="../media/image45.jp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24" Type="http://schemas.openxmlformats.org/officeDocument/2006/relationships/image" Target="../media/image40.png"/><Relationship Id="rId32" Type="http://schemas.openxmlformats.org/officeDocument/2006/relationships/image" Target="../media/image48.png"/><Relationship Id="rId5" Type="http://schemas.openxmlformats.org/officeDocument/2006/relationships/image" Target="../media/image21.png"/><Relationship Id="rId15" Type="http://schemas.openxmlformats.org/officeDocument/2006/relationships/image" Target="../media/image31.png"/><Relationship Id="rId23" Type="http://schemas.openxmlformats.org/officeDocument/2006/relationships/image" Target="../media/image39.jpg"/><Relationship Id="rId28" Type="http://schemas.openxmlformats.org/officeDocument/2006/relationships/image" Target="../media/image44.png"/><Relationship Id="rId10" Type="http://schemas.openxmlformats.org/officeDocument/2006/relationships/image" Target="../media/image26.jpg"/><Relationship Id="rId19" Type="http://schemas.openxmlformats.org/officeDocument/2006/relationships/image" Target="../media/image35.jpg"/><Relationship Id="rId31" Type="http://schemas.openxmlformats.org/officeDocument/2006/relationships/image" Target="../media/image47.png"/><Relationship Id="rId4" Type="http://schemas.openxmlformats.org/officeDocument/2006/relationships/image" Target="../media/image20.png"/><Relationship Id="rId9" Type="http://schemas.openxmlformats.org/officeDocument/2006/relationships/image" Target="../media/image25.jpg"/><Relationship Id="rId14" Type="http://schemas.openxmlformats.org/officeDocument/2006/relationships/image" Target="../media/image30.jpg"/><Relationship Id="rId22" Type="http://schemas.openxmlformats.org/officeDocument/2006/relationships/image" Target="../media/image38.jpg"/><Relationship Id="rId27" Type="http://schemas.openxmlformats.org/officeDocument/2006/relationships/image" Target="../media/image43.png"/><Relationship Id="rId30" Type="http://schemas.openxmlformats.org/officeDocument/2006/relationships/image" Target="../media/image4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g"/><Relationship Id="rId13" Type="http://schemas.openxmlformats.org/officeDocument/2006/relationships/image" Target="../media/image27.png"/><Relationship Id="rId3" Type="http://schemas.openxmlformats.org/officeDocument/2006/relationships/image" Target="../media/image20.png"/><Relationship Id="rId7" Type="http://schemas.openxmlformats.org/officeDocument/2006/relationships/image" Target="../media/image52.png"/><Relationship Id="rId12" Type="http://schemas.openxmlformats.org/officeDocument/2006/relationships/image" Target="../media/image48.pn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3.png"/><Relationship Id="rId11" Type="http://schemas.openxmlformats.org/officeDocument/2006/relationships/image" Target="../media/image31.png"/><Relationship Id="rId5" Type="http://schemas.openxmlformats.org/officeDocument/2006/relationships/image" Target="../media/image51.png"/><Relationship Id="rId10" Type="http://schemas.openxmlformats.org/officeDocument/2006/relationships/image" Target="../media/image54.png"/><Relationship Id="rId4" Type="http://schemas.openxmlformats.org/officeDocument/2006/relationships/image" Target="../media/image21.png"/><Relationship Id="rId9" Type="http://schemas.openxmlformats.org/officeDocument/2006/relationships/image" Target="../media/image53.jp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jpg"/><Relationship Id="rId13" Type="http://schemas.openxmlformats.org/officeDocument/2006/relationships/image" Target="../media/image58.jpg"/><Relationship Id="rId3" Type="http://schemas.openxmlformats.org/officeDocument/2006/relationships/image" Target="../media/image32.png"/><Relationship Id="rId7" Type="http://schemas.openxmlformats.org/officeDocument/2006/relationships/image" Target="../media/image57.png"/><Relationship Id="rId12" Type="http://schemas.openxmlformats.org/officeDocument/2006/relationships/image" Target="../media/image47.png"/><Relationship Id="rId2" Type="http://schemas.openxmlformats.org/officeDocument/2006/relationships/image" Target="../media/image55.png"/><Relationship Id="rId16" Type="http://schemas.openxmlformats.org/officeDocument/2006/relationships/image" Target="../media/image60.jp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35.jpg"/><Relationship Id="rId11" Type="http://schemas.openxmlformats.org/officeDocument/2006/relationships/image" Target="../media/image45.jpg"/><Relationship Id="rId5" Type="http://schemas.openxmlformats.org/officeDocument/2006/relationships/image" Target="../media/image34.jpg"/><Relationship Id="rId15" Type="http://schemas.openxmlformats.org/officeDocument/2006/relationships/image" Target="../media/image59.png"/><Relationship Id="rId10" Type="http://schemas.openxmlformats.org/officeDocument/2006/relationships/image" Target="../media/image40.png"/><Relationship Id="rId4" Type="http://schemas.openxmlformats.org/officeDocument/2006/relationships/image" Target="../media/image56.png"/><Relationship Id="rId9" Type="http://schemas.openxmlformats.org/officeDocument/2006/relationships/image" Target="../media/image39.jpg"/><Relationship Id="rId14" Type="http://schemas.openxmlformats.org/officeDocument/2006/relationships/image" Target="../media/image4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jpg"/><Relationship Id="rId13" Type="http://schemas.openxmlformats.org/officeDocument/2006/relationships/image" Target="../media/image68.jpg"/><Relationship Id="rId18" Type="http://schemas.openxmlformats.org/officeDocument/2006/relationships/image" Target="../media/image73.jpg"/><Relationship Id="rId3" Type="http://schemas.openxmlformats.org/officeDocument/2006/relationships/image" Target="../media/image62.png"/><Relationship Id="rId7" Type="http://schemas.openxmlformats.org/officeDocument/2006/relationships/image" Target="../media/image30.jpg"/><Relationship Id="rId12" Type="http://schemas.openxmlformats.org/officeDocument/2006/relationships/image" Target="../media/image67.png"/><Relationship Id="rId17" Type="http://schemas.openxmlformats.org/officeDocument/2006/relationships/image" Target="../media/image72.png"/><Relationship Id="rId2" Type="http://schemas.openxmlformats.org/officeDocument/2006/relationships/image" Target="../media/image61.jpg"/><Relationship Id="rId16" Type="http://schemas.openxmlformats.org/officeDocument/2006/relationships/image" Target="../media/image71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9.png"/><Relationship Id="rId11" Type="http://schemas.openxmlformats.org/officeDocument/2006/relationships/image" Target="../media/image66.jpg"/><Relationship Id="rId5" Type="http://schemas.openxmlformats.org/officeDocument/2006/relationships/image" Target="../media/image18.jpg"/><Relationship Id="rId15" Type="http://schemas.openxmlformats.org/officeDocument/2006/relationships/image" Target="../media/image70.png"/><Relationship Id="rId10" Type="http://schemas.openxmlformats.org/officeDocument/2006/relationships/image" Target="../media/image65.jpg"/><Relationship Id="rId4" Type="http://schemas.openxmlformats.org/officeDocument/2006/relationships/image" Target="../media/image63.png"/><Relationship Id="rId9" Type="http://schemas.openxmlformats.org/officeDocument/2006/relationships/image" Target="../media/image64.png"/><Relationship Id="rId14" Type="http://schemas.openxmlformats.org/officeDocument/2006/relationships/image" Target="../media/image69.jp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jpg"/><Relationship Id="rId3" Type="http://schemas.openxmlformats.org/officeDocument/2006/relationships/image" Target="../media/image42.png"/><Relationship Id="rId7" Type="http://schemas.openxmlformats.org/officeDocument/2006/relationships/image" Target="../media/image75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74.jp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2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g"/><Relationship Id="rId7" Type="http://schemas.openxmlformats.org/officeDocument/2006/relationships/image" Target="../media/image89.jp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88.png"/><Relationship Id="rId5" Type="http://schemas.openxmlformats.org/officeDocument/2006/relationships/image" Target="../media/image87.jpg"/><Relationship Id="rId4" Type="http://schemas.openxmlformats.org/officeDocument/2006/relationships/image" Target="../media/image8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jpg"/><Relationship Id="rId1" Type="http://schemas.openxmlformats.org/officeDocument/2006/relationships/slideLayout" Target="../slideLayouts/slideLayout2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jpg"/><Relationship Id="rId1" Type="http://schemas.openxmlformats.org/officeDocument/2006/relationships/slideLayout" Target="../slideLayouts/slideLayout2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3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96.png"/><Relationship Id="rId7" Type="http://schemas.openxmlformats.org/officeDocument/2006/relationships/image" Target="../media/image100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jpg"/><Relationship Id="rId1" Type="http://schemas.openxmlformats.org/officeDocument/2006/relationships/slideLayout" Target="../slideLayouts/slideLayout2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3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3" Type="http://schemas.openxmlformats.org/officeDocument/2006/relationships/image" Target="../media/image109.png"/><Relationship Id="rId7" Type="http://schemas.openxmlformats.org/officeDocument/2006/relationships/image" Target="../media/image113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jp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jpg"/><Relationship Id="rId1" Type="http://schemas.openxmlformats.org/officeDocument/2006/relationships/slideLayout" Target="../slideLayouts/slideLayout2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jpg"/><Relationship Id="rId2" Type="http://schemas.openxmlformats.org/officeDocument/2006/relationships/image" Target="../media/image118.jpg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120.jp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25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jpg"/><Relationship Id="rId1" Type="http://schemas.openxmlformats.org/officeDocument/2006/relationships/slideLayout" Target="../slideLayouts/slideLayout2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jpg"/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jpg"/><Relationship Id="rId1" Type="http://schemas.openxmlformats.org/officeDocument/2006/relationships/slideLayout" Target="../slideLayouts/slideLayout2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2.jpg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5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5"/>
          <p:cNvSpPr txBox="1"/>
          <p:nvPr/>
        </p:nvSpPr>
        <p:spPr>
          <a:xfrm>
            <a:off x="5720700" y="3503525"/>
            <a:ext cx="3423300" cy="12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1"/>
              </a:solidFill>
            </a:endParaRPr>
          </a:p>
        </p:txBody>
      </p:sp>
      <p:sp>
        <p:nvSpPr>
          <p:cNvPr id="107" name="Google Shape;107;p25"/>
          <p:cNvSpPr txBox="1"/>
          <p:nvPr/>
        </p:nvSpPr>
        <p:spPr>
          <a:xfrm>
            <a:off x="377725" y="1251200"/>
            <a:ext cx="8160300" cy="17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 dirty="0">
                <a:solidFill>
                  <a:srgbClr val="FFB031"/>
                </a:solidFill>
                <a:latin typeface="Proxima Nova"/>
                <a:ea typeface="Proxima Nova"/>
                <a:cs typeface="Proxima Nova"/>
                <a:sym typeface="Proxima Nova"/>
              </a:rPr>
              <a:t>{Web </a:t>
            </a:r>
            <a:r>
              <a:rPr lang="en-US" sz="4800" b="1" dirty="0">
                <a:solidFill>
                  <a:srgbClr val="FFB031"/>
                </a:solidFill>
                <a:latin typeface="Proxima Nova"/>
                <a:ea typeface="Proxima Nova"/>
                <a:cs typeface="Proxima Nova"/>
                <a:sym typeface="Proxima Nova"/>
              </a:rPr>
              <a:t>Development Tools and framework</a:t>
            </a:r>
            <a:r>
              <a:rPr lang="en" sz="4800" b="1" dirty="0">
                <a:solidFill>
                  <a:srgbClr val="FFB031"/>
                </a:solidFill>
                <a:latin typeface="Proxima Nova"/>
                <a:ea typeface="Proxima Nova"/>
                <a:cs typeface="Proxima Nova"/>
                <a:sym typeface="Proxima Nova"/>
              </a:rPr>
              <a:t>}</a:t>
            </a:r>
            <a:endParaRPr sz="4800" b="1" dirty="0">
              <a:solidFill>
                <a:srgbClr val="FFB03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8" name="Google Shape;108;p25"/>
          <p:cNvSpPr txBox="1"/>
          <p:nvPr/>
        </p:nvSpPr>
        <p:spPr>
          <a:xfrm>
            <a:off x="4332975" y="3602182"/>
            <a:ext cx="4281600" cy="1038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Remy Mumoh.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@</a:t>
            </a:r>
            <a:r>
              <a:rPr lang="en-US" sz="2800" dirty="0" err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remymumoh</a:t>
            </a:r>
            <a:endParaRPr sz="2800" dirty="0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 dirty="0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886788" y="2337879"/>
            <a:ext cx="1194893" cy="112744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637"/>
          </a:p>
        </p:txBody>
      </p:sp>
      <p:sp>
        <p:nvSpPr>
          <p:cNvPr id="3" name="object 3"/>
          <p:cNvSpPr/>
          <p:nvPr/>
        </p:nvSpPr>
        <p:spPr>
          <a:xfrm>
            <a:off x="6629577" y="911096"/>
            <a:ext cx="2514423" cy="8571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637"/>
          </a:p>
        </p:txBody>
      </p:sp>
      <p:sp>
        <p:nvSpPr>
          <p:cNvPr id="4" name="object 4"/>
          <p:cNvSpPr/>
          <p:nvPr/>
        </p:nvSpPr>
        <p:spPr>
          <a:xfrm>
            <a:off x="63255" y="1026488"/>
            <a:ext cx="1756048" cy="47728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637"/>
          </a:p>
        </p:txBody>
      </p:sp>
      <p:sp>
        <p:nvSpPr>
          <p:cNvPr id="5" name="object 5"/>
          <p:cNvSpPr/>
          <p:nvPr/>
        </p:nvSpPr>
        <p:spPr>
          <a:xfrm>
            <a:off x="36944" y="1634529"/>
            <a:ext cx="1844507" cy="38532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637"/>
          </a:p>
        </p:txBody>
      </p:sp>
      <p:sp>
        <p:nvSpPr>
          <p:cNvPr id="6" name="object 6"/>
          <p:cNvSpPr/>
          <p:nvPr/>
        </p:nvSpPr>
        <p:spPr>
          <a:xfrm>
            <a:off x="1930190" y="1056605"/>
            <a:ext cx="1692950" cy="66313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637"/>
          </a:p>
        </p:txBody>
      </p:sp>
      <p:sp>
        <p:nvSpPr>
          <p:cNvPr id="7" name="object 7"/>
          <p:cNvSpPr/>
          <p:nvPr/>
        </p:nvSpPr>
        <p:spPr>
          <a:xfrm>
            <a:off x="65882" y="2052933"/>
            <a:ext cx="1571515" cy="42145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637"/>
          </a:p>
        </p:txBody>
      </p:sp>
      <p:sp>
        <p:nvSpPr>
          <p:cNvPr id="8" name="object 8"/>
          <p:cNvSpPr/>
          <p:nvPr/>
        </p:nvSpPr>
        <p:spPr>
          <a:xfrm>
            <a:off x="5368283" y="1359345"/>
            <a:ext cx="1785812" cy="75718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637"/>
          </a:p>
        </p:txBody>
      </p:sp>
      <p:sp>
        <p:nvSpPr>
          <p:cNvPr id="9" name="object 9"/>
          <p:cNvSpPr/>
          <p:nvPr/>
        </p:nvSpPr>
        <p:spPr>
          <a:xfrm>
            <a:off x="7352344" y="1817017"/>
            <a:ext cx="583851" cy="64851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637"/>
          </a:p>
        </p:txBody>
      </p:sp>
      <p:sp>
        <p:nvSpPr>
          <p:cNvPr id="10" name="object 10"/>
          <p:cNvSpPr/>
          <p:nvPr/>
        </p:nvSpPr>
        <p:spPr>
          <a:xfrm>
            <a:off x="4309045" y="934337"/>
            <a:ext cx="1033390" cy="57265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637"/>
          </a:p>
        </p:txBody>
      </p:sp>
      <p:sp>
        <p:nvSpPr>
          <p:cNvPr id="11" name="object 11"/>
          <p:cNvSpPr/>
          <p:nvPr/>
        </p:nvSpPr>
        <p:spPr>
          <a:xfrm>
            <a:off x="6892640" y="2514266"/>
            <a:ext cx="935765" cy="93576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637"/>
          </a:p>
        </p:txBody>
      </p:sp>
      <p:sp>
        <p:nvSpPr>
          <p:cNvPr id="12" name="object 12"/>
          <p:cNvSpPr/>
          <p:nvPr/>
        </p:nvSpPr>
        <p:spPr>
          <a:xfrm>
            <a:off x="3597176" y="1546095"/>
            <a:ext cx="1960822" cy="63693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637"/>
          </a:p>
        </p:txBody>
      </p:sp>
      <p:sp>
        <p:nvSpPr>
          <p:cNvPr id="13" name="object 13"/>
          <p:cNvSpPr/>
          <p:nvPr/>
        </p:nvSpPr>
        <p:spPr>
          <a:xfrm>
            <a:off x="7293578" y="3626025"/>
            <a:ext cx="1692729" cy="42695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637"/>
          </a:p>
        </p:txBody>
      </p:sp>
      <p:sp>
        <p:nvSpPr>
          <p:cNvPr id="14" name="object 14"/>
          <p:cNvSpPr/>
          <p:nvPr/>
        </p:nvSpPr>
        <p:spPr>
          <a:xfrm>
            <a:off x="7388235" y="4052982"/>
            <a:ext cx="1750096" cy="96552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637"/>
          </a:p>
        </p:txBody>
      </p:sp>
      <p:sp>
        <p:nvSpPr>
          <p:cNvPr id="15" name="object 15"/>
          <p:cNvSpPr/>
          <p:nvPr/>
        </p:nvSpPr>
        <p:spPr>
          <a:xfrm>
            <a:off x="5336327" y="941635"/>
            <a:ext cx="1642947" cy="428595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637"/>
          </a:p>
        </p:txBody>
      </p:sp>
      <p:sp>
        <p:nvSpPr>
          <p:cNvPr id="16" name="object 16"/>
          <p:cNvSpPr/>
          <p:nvPr/>
        </p:nvSpPr>
        <p:spPr>
          <a:xfrm>
            <a:off x="5827692" y="2778414"/>
            <a:ext cx="1074523" cy="733837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637"/>
          </a:p>
        </p:txBody>
      </p:sp>
      <p:sp>
        <p:nvSpPr>
          <p:cNvPr id="17" name="object 17"/>
          <p:cNvSpPr/>
          <p:nvPr/>
        </p:nvSpPr>
        <p:spPr>
          <a:xfrm>
            <a:off x="5667601" y="1964393"/>
            <a:ext cx="1478652" cy="71432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637"/>
          </a:p>
        </p:txBody>
      </p:sp>
      <p:sp>
        <p:nvSpPr>
          <p:cNvPr id="18" name="object 18"/>
          <p:cNvSpPr/>
          <p:nvPr/>
        </p:nvSpPr>
        <p:spPr>
          <a:xfrm>
            <a:off x="6160051" y="3946668"/>
            <a:ext cx="719136" cy="239880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637"/>
          </a:p>
        </p:txBody>
      </p:sp>
      <p:sp>
        <p:nvSpPr>
          <p:cNvPr id="19" name="object 19"/>
          <p:cNvSpPr/>
          <p:nvPr/>
        </p:nvSpPr>
        <p:spPr>
          <a:xfrm>
            <a:off x="5750635" y="3541198"/>
            <a:ext cx="1228639" cy="314303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637"/>
          </a:p>
        </p:txBody>
      </p:sp>
      <p:sp>
        <p:nvSpPr>
          <p:cNvPr id="20" name="object 20"/>
          <p:cNvSpPr/>
          <p:nvPr/>
        </p:nvSpPr>
        <p:spPr>
          <a:xfrm>
            <a:off x="6187995" y="4295638"/>
            <a:ext cx="1164349" cy="516695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637"/>
          </a:p>
        </p:txBody>
      </p:sp>
      <p:sp>
        <p:nvSpPr>
          <p:cNvPr id="21" name="object 21"/>
          <p:cNvSpPr/>
          <p:nvPr/>
        </p:nvSpPr>
        <p:spPr>
          <a:xfrm>
            <a:off x="4464376" y="2221826"/>
            <a:ext cx="978625" cy="978625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637"/>
          </a:p>
        </p:txBody>
      </p:sp>
      <p:sp>
        <p:nvSpPr>
          <p:cNvPr id="22" name="object 22"/>
          <p:cNvSpPr/>
          <p:nvPr/>
        </p:nvSpPr>
        <p:spPr>
          <a:xfrm>
            <a:off x="4503154" y="3172762"/>
            <a:ext cx="1082201" cy="588127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637"/>
          </a:p>
        </p:txBody>
      </p:sp>
      <p:sp>
        <p:nvSpPr>
          <p:cNvPr id="23" name="object 23"/>
          <p:cNvSpPr/>
          <p:nvPr/>
        </p:nvSpPr>
        <p:spPr>
          <a:xfrm>
            <a:off x="4519513" y="3841685"/>
            <a:ext cx="1122680" cy="586936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637"/>
          </a:p>
        </p:txBody>
      </p:sp>
      <p:sp>
        <p:nvSpPr>
          <p:cNvPr id="24" name="object 24"/>
          <p:cNvSpPr/>
          <p:nvPr/>
        </p:nvSpPr>
        <p:spPr>
          <a:xfrm>
            <a:off x="4505586" y="4535747"/>
            <a:ext cx="1646519" cy="292873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637"/>
          </a:p>
        </p:txBody>
      </p:sp>
      <p:sp>
        <p:nvSpPr>
          <p:cNvPr id="25" name="object 25"/>
          <p:cNvSpPr/>
          <p:nvPr/>
        </p:nvSpPr>
        <p:spPr>
          <a:xfrm>
            <a:off x="3365302" y="1965170"/>
            <a:ext cx="972672" cy="1377456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637"/>
          </a:p>
        </p:txBody>
      </p:sp>
      <p:sp>
        <p:nvSpPr>
          <p:cNvPr id="26" name="object 26"/>
          <p:cNvSpPr/>
          <p:nvPr/>
        </p:nvSpPr>
        <p:spPr>
          <a:xfrm>
            <a:off x="3623140" y="3296023"/>
            <a:ext cx="753612" cy="890525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637"/>
          </a:p>
        </p:txBody>
      </p:sp>
      <p:sp>
        <p:nvSpPr>
          <p:cNvPr id="27" name="object 27"/>
          <p:cNvSpPr/>
          <p:nvPr/>
        </p:nvSpPr>
        <p:spPr>
          <a:xfrm>
            <a:off x="2455218" y="4278209"/>
            <a:ext cx="1871531" cy="728611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637"/>
          </a:p>
        </p:txBody>
      </p:sp>
      <p:sp>
        <p:nvSpPr>
          <p:cNvPr id="28" name="object 28"/>
          <p:cNvSpPr/>
          <p:nvPr/>
        </p:nvSpPr>
        <p:spPr>
          <a:xfrm>
            <a:off x="2350539" y="1947977"/>
            <a:ext cx="1071487" cy="953623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637"/>
          </a:p>
        </p:txBody>
      </p:sp>
      <p:sp>
        <p:nvSpPr>
          <p:cNvPr id="29" name="object 29"/>
          <p:cNvSpPr/>
          <p:nvPr/>
        </p:nvSpPr>
        <p:spPr>
          <a:xfrm>
            <a:off x="47596" y="2711138"/>
            <a:ext cx="804044" cy="670319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637"/>
          </a:p>
        </p:txBody>
      </p:sp>
      <p:sp>
        <p:nvSpPr>
          <p:cNvPr id="30" name="object 30"/>
          <p:cNvSpPr/>
          <p:nvPr/>
        </p:nvSpPr>
        <p:spPr>
          <a:xfrm>
            <a:off x="1049907" y="2294263"/>
            <a:ext cx="985768" cy="985768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637"/>
          </a:p>
        </p:txBody>
      </p:sp>
      <p:sp>
        <p:nvSpPr>
          <p:cNvPr id="31" name="object 31"/>
          <p:cNvSpPr/>
          <p:nvPr/>
        </p:nvSpPr>
        <p:spPr>
          <a:xfrm>
            <a:off x="2309377" y="2997477"/>
            <a:ext cx="1253640" cy="1195303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637"/>
          </a:p>
        </p:txBody>
      </p:sp>
      <p:sp>
        <p:nvSpPr>
          <p:cNvPr id="32" name="object 32"/>
          <p:cNvSpPr/>
          <p:nvPr/>
        </p:nvSpPr>
        <p:spPr>
          <a:xfrm>
            <a:off x="127709" y="4290711"/>
            <a:ext cx="2097734" cy="703609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637"/>
          </a:p>
        </p:txBody>
      </p:sp>
      <p:sp>
        <p:nvSpPr>
          <p:cNvPr id="33" name="object 33"/>
          <p:cNvSpPr/>
          <p:nvPr/>
        </p:nvSpPr>
        <p:spPr>
          <a:xfrm>
            <a:off x="0" y="3328874"/>
            <a:ext cx="2316793" cy="788138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637"/>
          </a:p>
        </p:txBody>
      </p:sp>
      <p:sp>
        <p:nvSpPr>
          <p:cNvPr id="34" name="Google Shape;118;p27">
            <a:extLst>
              <a:ext uri="{FF2B5EF4-FFF2-40B4-BE49-F238E27FC236}">
                <a16:creationId xmlns:a16="http://schemas.microsoft.com/office/drawing/2014/main" id="{E29EC402-AE55-4674-BECC-39EF0DF17838}"/>
              </a:ext>
            </a:extLst>
          </p:cNvPr>
          <p:cNvSpPr txBox="1"/>
          <p:nvPr/>
        </p:nvSpPr>
        <p:spPr>
          <a:xfrm>
            <a:off x="155175" y="168125"/>
            <a:ext cx="6091800" cy="5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dirty="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Tools and Framework</a:t>
            </a:r>
            <a:endParaRPr sz="3000" b="1" dirty="0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  <p:extLst>
      <p:ext uri="{BB962C8B-B14F-4D97-AF65-F5344CB8AC3E}">
        <p14:creationId xmlns:p14="http://schemas.microsoft.com/office/powerpoint/2010/main" val="4090866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55640" y="941090"/>
            <a:ext cx="7490276" cy="1032629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5776">
              <a:lnSpc>
                <a:spcPts val="3961"/>
              </a:lnSpc>
              <a:spcBef>
                <a:spcPts val="52"/>
              </a:spcBef>
            </a:pPr>
            <a:r>
              <a:rPr sz="3593" spc="-41" dirty="0">
                <a:solidFill>
                  <a:srgbClr val="515151"/>
                </a:solidFill>
                <a:latin typeface="Calibri Light"/>
                <a:cs typeface="Calibri Light"/>
              </a:rPr>
              <a:t>Categories </a:t>
            </a:r>
            <a:r>
              <a:rPr sz="3593" spc="-20" dirty="0">
                <a:solidFill>
                  <a:srgbClr val="515151"/>
                </a:solidFill>
                <a:latin typeface="Calibri Light"/>
                <a:cs typeface="Calibri Light"/>
              </a:rPr>
              <a:t>of </a:t>
            </a:r>
            <a:r>
              <a:rPr sz="3593" spc="-96" dirty="0">
                <a:solidFill>
                  <a:srgbClr val="515151"/>
                </a:solidFill>
                <a:latin typeface="Calibri Light"/>
                <a:cs typeface="Calibri Light"/>
              </a:rPr>
              <a:t>Tools </a:t>
            </a:r>
            <a:r>
              <a:rPr sz="3593" spc="2" dirty="0">
                <a:solidFill>
                  <a:srgbClr val="515151"/>
                </a:solidFill>
                <a:latin typeface="Calibri Light"/>
                <a:cs typeface="Calibri Light"/>
              </a:rPr>
              <a:t>&amp;</a:t>
            </a:r>
            <a:r>
              <a:rPr sz="3593" spc="-125" dirty="0">
                <a:solidFill>
                  <a:srgbClr val="515151"/>
                </a:solidFill>
                <a:latin typeface="Calibri Light"/>
                <a:cs typeface="Calibri Light"/>
              </a:rPr>
              <a:t> </a:t>
            </a:r>
            <a:r>
              <a:rPr sz="3593" spc="-48" dirty="0">
                <a:solidFill>
                  <a:srgbClr val="515151"/>
                </a:solidFill>
                <a:latin typeface="Calibri Light"/>
                <a:cs typeface="Calibri Light"/>
              </a:rPr>
              <a:t>Frameworks:</a:t>
            </a:r>
            <a:endParaRPr sz="3593" dirty="0">
              <a:latin typeface="Calibri Light"/>
              <a:cs typeface="Calibri Light"/>
            </a:endParaRPr>
          </a:p>
          <a:p>
            <a:pPr marL="5776">
              <a:lnSpc>
                <a:spcPts val="3961"/>
              </a:lnSpc>
              <a:tabLst>
                <a:tab pos="7484200" algn="l"/>
              </a:tabLst>
            </a:pPr>
            <a:r>
              <a:rPr sz="3593" u="sng" spc="-30" dirty="0">
                <a:solidFill>
                  <a:srgbClr val="515151"/>
                </a:solidFill>
                <a:uFill>
                  <a:solidFill>
                    <a:srgbClr val="919191"/>
                  </a:solidFill>
                </a:uFill>
                <a:latin typeface="Calibri Light"/>
                <a:cs typeface="Calibri Light"/>
              </a:rPr>
              <a:t>Server </a:t>
            </a:r>
            <a:r>
              <a:rPr sz="3593" u="sng" spc="-25" dirty="0">
                <a:solidFill>
                  <a:srgbClr val="515151"/>
                </a:solidFill>
                <a:uFill>
                  <a:solidFill>
                    <a:srgbClr val="919191"/>
                  </a:solidFill>
                </a:uFill>
                <a:latin typeface="Calibri Light"/>
                <a:cs typeface="Calibri Light"/>
              </a:rPr>
              <a:t>Side</a:t>
            </a:r>
            <a:r>
              <a:rPr sz="3593" u="sng" spc="-146" dirty="0">
                <a:solidFill>
                  <a:srgbClr val="515151"/>
                </a:solidFill>
                <a:uFill>
                  <a:solidFill>
                    <a:srgbClr val="919191"/>
                  </a:solidFill>
                </a:uFill>
                <a:latin typeface="Calibri Light"/>
                <a:cs typeface="Calibri Light"/>
              </a:rPr>
              <a:t> </a:t>
            </a:r>
            <a:r>
              <a:rPr sz="3593" u="sng" spc="-36" dirty="0">
                <a:solidFill>
                  <a:srgbClr val="515151"/>
                </a:solidFill>
                <a:uFill>
                  <a:solidFill>
                    <a:srgbClr val="919191"/>
                  </a:solidFill>
                </a:uFill>
                <a:latin typeface="Calibri Light"/>
                <a:cs typeface="Calibri Light"/>
              </a:rPr>
              <a:t>Development	</a:t>
            </a:r>
            <a:endParaRPr sz="3593" dirty="0">
              <a:latin typeface="Calibri Light"/>
              <a:cs typeface="Calibri Light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649550" y="2226070"/>
            <a:ext cx="857190" cy="251442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637"/>
          </a:p>
        </p:txBody>
      </p:sp>
      <p:sp>
        <p:nvSpPr>
          <p:cNvPr id="4" name="object 4"/>
          <p:cNvSpPr/>
          <p:nvPr/>
        </p:nvSpPr>
        <p:spPr>
          <a:xfrm>
            <a:off x="566170" y="2513202"/>
            <a:ext cx="1756048" cy="61193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637"/>
          </a:p>
        </p:txBody>
      </p:sp>
      <p:sp>
        <p:nvSpPr>
          <p:cNvPr id="5" name="object 5"/>
          <p:cNvSpPr/>
          <p:nvPr/>
        </p:nvSpPr>
        <p:spPr>
          <a:xfrm>
            <a:off x="2656872" y="4235108"/>
            <a:ext cx="1844507" cy="58931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637"/>
          </a:p>
        </p:txBody>
      </p:sp>
      <p:sp>
        <p:nvSpPr>
          <p:cNvPr id="6" name="object 6"/>
          <p:cNvSpPr/>
          <p:nvPr/>
        </p:nvSpPr>
        <p:spPr>
          <a:xfrm>
            <a:off x="635983" y="3407753"/>
            <a:ext cx="1607174" cy="62867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637"/>
          </a:p>
        </p:txBody>
      </p:sp>
      <p:sp>
        <p:nvSpPr>
          <p:cNvPr id="7" name="object 7"/>
          <p:cNvSpPr/>
          <p:nvPr/>
        </p:nvSpPr>
        <p:spPr>
          <a:xfrm>
            <a:off x="489596" y="4319041"/>
            <a:ext cx="1571514" cy="42145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637"/>
          </a:p>
        </p:txBody>
      </p:sp>
      <p:sp>
        <p:nvSpPr>
          <p:cNvPr id="8" name="object 8"/>
          <p:cNvSpPr/>
          <p:nvPr/>
        </p:nvSpPr>
        <p:spPr>
          <a:xfrm>
            <a:off x="4572000" y="3671127"/>
            <a:ext cx="1400077" cy="35716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637"/>
          </a:p>
        </p:txBody>
      </p:sp>
      <p:sp>
        <p:nvSpPr>
          <p:cNvPr id="9" name="object 9"/>
          <p:cNvSpPr/>
          <p:nvPr/>
        </p:nvSpPr>
        <p:spPr>
          <a:xfrm>
            <a:off x="6408520" y="4264745"/>
            <a:ext cx="583851" cy="64851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637"/>
          </a:p>
        </p:txBody>
      </p:sp>
      <p:sp>
        <p:nvSpPr>
          <p:cNvPr id="10" name="object 10"/>
          <p:cNvSpPr/>
          <p:nvPr/>
        </p:nvSpPr>
        <p:spPr>
          <a:xfrm>
            <a:off x="4958510" y="4283465"/>
            <a:ext cx="1022263" cy="49260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637"/>
          </a:p>
        </p:txBody>
      </p:sp>
      <p:sp>
        <p:nvSpPr>
          <p:cNvPr id="11" name="object 11"/>
          <p:cNvSpPr/>
          <p:nvPr/>
        </p:nvSpPr>
        <p:spPr>
          <a:xfrm>
            <a:off x="2961824" y="2613823"/>
            <a:ext cx="1911801" cy="60754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637"/>
          </a:p>
        </p:txBody>
      </p:sp>
      <p:sp>
        <p:nvSpPr>
          <p:cNvPr id="12" name="object 12"/>
          <p:cNvSpPr/>
          <p:nvPr/>
        </p:nvSpPr>
        <p:spPr>
          <a:xfrm>
            <a:off x="3096252" y="3599694"/>
            <a:ext cx="1642947" cy="42859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637"/>
          </a:p>
        </p:txBody>
      </p:sp>
      <p:sp>
        <p:nvSpPr>
          <p:cNvPr id="13" name="object 13"/>
          <p:cNvSpPr/>
          <p:nvPr/>
        </p:nvSpPr>
        <p:spPr>
          <a:xfrm>
            <a:off x="5409564" y="2014804"/>
            <a:ext cx="2097734" cy="70360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637"/>
          </a:p>
        </p:txBody>
      </p:sp>
      <p:sp>
        <p:nvSpPr>
          <p:cNvPr id="14" name="object 14"/>
          <p:cNvSpPr/>
          <p:nvPr/>
        </p:nvSpPr>
        <p:spPr>
          <a:xfrm>
            <a:off x="6079261" y="2916625"/>
            <a:ext cx="1285784" cy="1285785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637"/>
          </a:p>
        </p:txBody>
      </p:sp>
      <p:sp>
        <p:nvSpPr>
          <p:cNvPr id="15" name="Google Shape;118;p27">
            <a:extLst>
              <a:ext uri="{FF2B5EF4-FFF2-40B4-BE49-F238E27FC236}">
                <a16:creationId xmlns:a16="http://schemas.microsoft.com/office/drawing/2014/main" id="{F8974F2C-0406-411A-89A5-746AE757D603}"/>
              </a:ext>
            </a:extLst>
          </p:cNvPr>
          <p:cNvSpPr txBox="1"/>
          <p:nvPr/>
        </p:nvSpPr>
        <p:spPr>
          <a:xfrm>
            <a:off x="189811" y="52560"/>
            <a:ext cx="6091800" cy="5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dirty="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Tools and Framework</a:t>
            </a:r>
            <a:endParaRPr sz="3000" b="1" dirty="0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  <p:extLst>
      <p:ext uri="{BB962C8B-B14F-4D97-AF65-F5344CB8AC3E}">
        <p14:creationId xmlns:p14="http://schemas.microsoft.com/office/powerpoint/2010/main" val="40957047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720803"/>
            <a:ext cx="7679027" cy="1122739"/>
          </a:xfrm>
          <a:prstGeom prst="rect">
            <a:avLst/>
          </a:prstGeom>
        </p:spPr>
        <p:txBody>
          <a:bodyPr spcFirstLastPara="1" vert="horz" wrap="square" lIns="0" tIns="95881" rIns="0" bIns="0" rtlCol="0" anchor="t" anchorCtr="0">
            <a:spAutoFit/>
          </a:bodyPr>
          <a:lstStyle/>
          <a:p>
            <a:pPr marL="123894" marR="2310">
              <a:lnSpc>
                <a:spcPts val="3611"/>
              </a:lnSpc>
              <a:spcBef>
                <a:spcPts val="755"/>
              </a:spcBef>
              <a:tabLst>
                <a:tab pos="7602607" algn="l"/>
              </a:tabLst>
            </a:pPr>
            <a:r>
              <a:rPr u="none" spc="-41" dirty="0"/>
              <a:t>Categories </a:t>
            </a:r>
            <a:r>
              <a:rPr u="none" spc="-20" dirty="0"/>
              <a:t>of </a:t>
            </a:r>
            <a:r>
              <a:rPr u="none" spc="-96" dirty="0"/>
              <a:t>Tools </a:t>
            </a:r>
            <a:r>
              <a:rPr u="none" spc="2" dirty="0"/>
              <a:t>&amp; </a:t>
            </a:r>
            <a:r>
              <a:rPr u="none" spc="-48" dirty="0"/>
              <a:t>Frameworks  </a:t>
            </a:r>
            <a:r>
              <a:rPr spc="-45" dirty="0"/>
              <a:t>Frontend</a:t>
            </a:r>
            <a:r>
              <a:rPr spc="-102" dirty="0"/>
              <a:t> </a:t>
            </a:r>
            <a:r>
              <a:rPr spc="-39" dirty="0"/>
              <a:t>Development	</a:t>
            </a:r>
          </a:p>
        </p:txBody>
      </p:sp>
      <p:sp>
        <p:nvSpPr>
          <p:cNvPr id="3" name="object 3"/>
          <p:cNvSpPr/>
          <p:nvPr/>
        </p:nvSpPr>
        <p:spPr>
          <a:xfrm>
            <a:off x="6033348" y="4492920"/>
            <a:ext cx="1428649" cy="3357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637"/>
          </a:p>
        </p:txBody>
      </p:sp>
      <p:sp>
        <p:nvSpPr>
          <p:cNvPr id="4" name="object 4"/>
          <p:cNvSpPr/>
          <p:nvPr/>
        </p:nvSpPr>
        <p:spPr>
          <a:xfrm>
            <a:off x="6747672" y="3677216"/>
            <a:ext cx="1073437" cy="73383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637"/>
          </a:p>
        </p:txBody>
      </p:sp>
      <p:sp>
        <p:nvSpPr>
          <p:cNvPr id="5" name="object 5"/>
          <p:cNvSpPr/>
          <p:nvPr/>
        </p:nvSpPr>
        <p:spPr>
          <a:xfrm>
            <a:off x="6822676" y="2666096"/>
            <a:ext cx="1278641" cy="67146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637"/>
          </a:p>
        </p:txBody>
      </p:sp>
      <p:sp>
        <p:nvSpPr>
          <p:cNvPr id="6" name="object 6"/>
          <p:cNvSpPr/>
          <p:nvPr/>
        </p:nvSpPr>
        <p:spPr>
          <a:xfrm>
            <a:off x="4767017" y="3774916"/>
            <a:ext cx="719137" cy="23988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637"/>
          </a:p>
        </p:txBody>
      </p:sp>
      <p:sp>
        <p:nvSpPr>
          <p:cNvPr id="7" name="object 7"/>
          <p:cNvSpPr/>
          <p:nvPr/>
        </p:nvSpPr>
        <p:spPr>
          <a:xfrm>
            <a:off x="808322" y="3392678"/>
            <a:ext cx="1228638" cy="31430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637"/>
          </a:p>
        </p:txBody>
      </p:sp>
      <p:sp>
        <p:nvSpPr>
          <p:cNvPr id="8" name="object 8"/>
          <p:cNvSpPr/>
          <p:nvPr/>
        </p:nvSpPr>
        <p:spPr>
          <a:xfrm>
            <a:off x="3030721" y="3323841"/>
            <a:ext cx="904601" cy="20983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637"/>
          </a:p>
        </p:txBody>
      </p:sp>
      <p:sp>
        <p:nvSpPr>
          <p:cNvPr id="9" name="object 9"/>
          <p:cNvSpPr/>
          <p:nvPr/>
        </p:nvSpPr>
        <p:spPr>
          <a:xfrm>
            <a:off x="4672007" y="2204883"/>
            <a:ext cx="1082202" cy="58812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637"/>
          </a:p>
        </p:txBody>
      </p:sp>
      <p:sp>
        <p:nvSpPr>
          <p:cNvPr id="10" name="object 10"/>
          <p:cNvSpPr/>
          <p:nvPr/>
        </p:nvSpPr>
        <p:spPr>
          <a:xfrm>
            <a:off x="4630845" y="2896667"/>
            <a:ext cx="1122680" cy="58693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637"/>
          </a:p>
        </p:txBody>
      </p:sp>
      <p:sp>
        <p:nvSpPr>
          <p:cNvPr id="11" name="object 11"/>
          <p:cNvSpPr/>
          <p:nvPr/>
        </p:nvSpPr>
        <p:spPr>
          <a:xfrm>
            <a:off x="599382" y="2903839"/>
            <a:ext cx="1646518" cy="29287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637"/>
          </a:p>
        </p:txBody>
      </p:sp>
      <p:sp>
        <p:nvSpPr>
          <p:cNvPr id="12" name="object 12"/>
          <p:cNvSpPr/>
          <p:nvPr/>
        </p:nvSpPr>
        <p:spPr>
          <a:xfrm>
            <a:off x="7561593" y="1940964"/>
            <a:ext cx="804043" cy="85204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637"/>
          </a:p>
        </p:txBody>
      </p:sp>
      <p:sp>
        <p:nvSpPr>
          <p:cNvPr id="13" name="object 13"/>
          <p:cNvSpPr/>
          <p:nvPr/>
        </p:nvSpPr>
        <p:spPr>
          <a:xfrm>
            <a:off x="2810957" y="1940964"/>
            <a:ext cx="1254831" cy="119411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637"/>
          </a:p>
        </p:txBody>
      </p:sp>
      <p:sp>
        <p:nvSpPr>
          <p:cNvPr id="14" name="object 14"/>
          <p:cNvSpPr/>
          <p:nvPr/>
        </p:nvSpPr>
        <p:spPr>
          <a:xfrm>
            <a:off x="2612965" y="3894856"/>
            <a:ext cx="1660805" cy="104172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637"/>
          </a:p>
        </p:txBody>
      </p:sp>
      <p:sp>
        <p:nvSpPr>
          <p:cNvPr id="15" name="object 15"/>
          <p:cNvSpPr/>
          <p:nvPr/>
        </p:nvSpPr>
        <p:spPr>
          <a:xfrm>
            <a:off x="689049" y="3922834"/>
            <a:ext cx="984577" cy="98576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637"/>
          </a:p>
        </p:txBody>
      </p:sp>
      <p:sp>
        <p:nvSpPr>
          <p:cNvPr id="16" name="object 16"/>
          <p:cNvSpPr/>
          <p:nvPr/>
        </p:nvSpPr>
        <p:spPr>
          <a:xfrm>
            <a:off x="4387260" y="4402438"/>
            <a:ext cx="1478652" cy="42621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637"/>
          </a:p>
        </p:txBody>
      </p:sp>
      <p:sp>
        <p:nvSpPr>
          <p:cNvPr id="17" name="object 17"/>
          <p:cNvSpPr/>
          <p:nvPr/>
        </p:nvSpPr>
        <p:spPr>
          <a:xfrm>
            <a:off x="7612329" y="4565726"/>
            <a:ext cx="1321501" cy="342876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637"/>
          </a:p>
        </p:txBody>
      </p:sp>
      <p:sp>
        <p:nvSpPr>
          <p:cNvPr id="18" name="Google Shape;118;p27">
            <a:extLst>
              <a:ext uri="{FF2B5EF4-FFF2-40B4-BE49-F238E27FC236}">
                <a16:creationId xmlns:a16="http://schemas.microsoft.com/office/drawing/2014/main" id="{26971398-553F-4376-9FD2-054FCEA33D28}"/>
              </a:ext>
            </a:extLst>
          </p:cNvPr>
          <p:cNvSpPr txBox="1"/>
          <p:nvPr/>
        </p:nvSpPr>
        <p:spPr>
          <a:xfrm>
            <a:off x="189811" y="52560"/>
            <a:ext cx="6091800" cy="5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dirty="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Tools and Framework</a:t>
            </a:r>
            <a:endParaRPr sz="3000" b="1" dirty="0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  <p:extLst>
      <p:ext uri="{BB962C8B-B14F-4D97-AF65-F5344CB8AC3E}">
        <p14:creationId xmlns:p14="http://schemas.microsoft.com/office/powerpoint/2010/main" val="2321992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25691" y="3103683"/>
            <a:ext cx="948550" cy="3589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637"/>
          </a:p>
        </p:txBody>
      </p:sp>
      <p:sp>
        <p:nvSpPr>
          <p:cNvPr id="3" name="object 3"/>
          <p:cNvSpPr/>
          <p:nvPr/>
        </p:nvSpPr>
        <p:spPr>
          <a:xfrm>
            <a:off x="2338544" y="2194168"/>
            <a:ext cx="994102" cy="99410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637"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6647" y="859248"/>
            <a:ext cx="8309191" cy="661074"/>
          </a:xfrm>
          <a:prstGeom prst="rect">
            <a:avLst/>
          </a:prstGeom>
        </p:spPr>
        <p:txBody>
          <a:bodyPr spcFirstLastPara="1" vert="horz" wrap="square" lIns="0" tIns="95881" rIns="0" bIns="0" rtlCol="0" anchor="t" anchorCtr="0">
            <a:spAutoFit/>
          </a:bodyPr>
          <a:lstStyle/>
          <a:p>
            <a:pPr marL="123894" marR="2310">
              <a:lnSpc>
                <a:spcPts val="3611"/>
              </a:lnSpc>
              <a:spcBef>
                <a:spcPts val="755"/>
              </a:spcBef>
              <a:tabLst>
                <a:tab pos="7602607" algn="l"/>
              </a:tabLst>
            </a:pPr>
            <a:r>
              <a:rPr u="none" spc="-41" dirty="0"/>
              <a:t>Categories </a:t>
            </a:r>
            <a:r>
              <a:rPr u="none" spc="-20" dirty="0"/>
              <a:t>of </a:t>
            </a:r>
            <a:r>
              <a:rPr u="none" spc="-96" dirty="0"/>
              <a:t>Tools </a:t>
            </a:r>
            <a:r>
              <a:rPr u="none" spc="2" dirty="0"/>
              <a:t>&amp; </a:t>
            </a:r>
            <a:r>
              <a:rPr u="none" spc="-48" dirty="0"/>
              <a:t>Frameworks  </a:t>
            </a:r>
            <a:r>
              <a:rPr spc="-45" dirty="0"/>
              <a:t>Platforms	</a:t>
            </a:r>
          </a:p>
        </p:txBody>
      </p:sp>
      <p:sp>
        <p:nvSpPr>
          <p:cNvPr id="5" name="object 5"/>
          <p:cNvSpPr/>
          <p:nvPr/>
        </p:nvSpPr>
        <p:spPr>
          <a:xfrm>
            <a:off x="7411441" y="1482224"/>
            <a:ext cx="820282" cy="99410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637"/>
          </a:p>
        </p:txBody>
      </p:sp>
      <p:sp>
        <p:nvSpPr>
          <p:cNvPr id="6" name="object 6"/>
          <p:cNvSpPr/>
          <p:nvPr/>
        </p:nvSpPr>
        <p:spPr>
          <a:xfrm>
            <a:off x="5906993" y="1541751"/>
            <a:ext cx="1194113" cy="112625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637"/>
          </a:p>
        </p:txBody>
      </p:sp>
      <p:sp>
        <p:nvSpPr>
          <p:cNvPr id="7" name="object 7"/>
          <p:cNvSpPr/>
          <p:nvPr/>
        </p:nvSpPr>
        <p:spPr>
          <a:xfrm>
            <a:off x="5252989" y="2947028"/>
            <a:ext cx="1692729" cy="42577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637"/>
          </a:p>
        </p:txBody>
      </p:sp>
      <p:sp>
        <p:nvSpPr>
          <p:cNvPr id="8" name="object 8"/>
          <p:cNvSpPr/>
          <p:nvPr/>
        </p:nvSpPr>
        <p:spPr>
          <a:xfrm>
            <a:off x="6947130" y="2654907"/>
            <a:ext cx="1750096" cy="96433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637"/>
          </a:p>
        </p:txBody>
      </p:sp>
      <p:sp>
        <p:nvSpPr>
          <p:cNvPr id="9" name="object 9"/>
          <p:cNvSpPr/>
          <p:nvPr/>
        </p:nvSpPr>
        <p:spPr>
          <a:xfrm>
            <a:off x="7332865" y="3479953"/>
            <a:ext cx="978625" cy="97862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637"/>
          </a:p>
        </p:txBody>
      </p:sp>
      <p:sp>
        <p:nvSpPr>
          <p:cNvPr id="10" name="object 10"/>
          <p:cNvSpPr/>
          <p:nvPr/>
        </p:nvSpPr>
        <p:spPr>
          <a:xfrm>
            <a:off x="3742285" y="1716969"/>
            <a:ext cx="1834439" cy="52342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637"/>
          </a:p>
        </p:txBody>
      </p:sp>
      <p:sp>
        <p:nvSpPr>
          <p:cNvPr id="11" name="object 11"/>
          <p:cNvSpPr/>
          <p:nvPr/>
        </p:nvSpPr>
        <p:spPr>
          <a:xfrm>
            <a:off x="1352776" y="1641756"/>
            <a:ext cx="2216788" cy="67384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637"/>
          </a:p>
        </p:txBody>
      </p:sp>
      <p:sp>
        <p:nvSpPr>
          <p:cNvPr id="12" name="object 12"/>
          <p:cNvSpPr/>
          <p:nvPr/>
        </p:nvSpPr>
        <p:spPr>
          <a:xfrm>
            <a:off x="6665356" y="3709727"/>
            <a:ext cx="555499" cy="65836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637"/>
          </a:p>
        </p:txBody>
      </p:sp>
      <p:sp>
        <p:nvSpPr>
          <p:cNvPr id="13" name="object 13"/>
          <p:cNvSpPr/>
          <p:nvPr/>
        </p:nvSpPr>
        <p:spPr>
          <a:xfrm>
            <a:off x="3954527" y="2709547"/>
            <a:ext cx="1056364" cy="85625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637"/>
          </a:p>
        </p:txBody>
      </p:sp>
      <p:sp>
        <p:nvSpPr>
          <p:cNvPr id="14" name="object 14"/>
          <p:cNvSpPr/>
          <p:nvPr/>
        </p:nvSpPr>
        <p:spPr>
          <a:xfrm>
            <a:off x="1378968" y="3466856"/>
            <a:ext cx="1603659" cy="107744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637"/>
          </a:p>
        </p:txBody>
      </p:sp>
      <p:sp>
        <p:nvSpPr>
          <p:cNvPr id="15" name="object 15"/>
          <p:cNvSpPr/>
          <p:nvPr/>
        </p:nvSpPr>
        <p:spPr>
          <a:xfrm>
            <a:off x="5443477" y="3649009"/>
            <a:ext cx="746469" cy="74646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637"/>
          </a:p>
        </p:txBody>
      </p:sp>
      <p:sp>
        <p:nvSpPr>
          <p:cNvPr id="16" name="object 16"/>
          <p:cNvSpPr/>
          <p:nvPr/>
        </p:nvSpPr>
        <p:spPr>
          <a:xfrm>
            <a:off x="4177931" y="3644248"/>
            <a:ext cx="2285839" cy="761946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637"/>
          </a:p>
        </p:txBody>
      </p:sp>
      <p:sp>
        <p:nvSpPr>
          <p:cNvPr id="17" name="object 17"/>
          <p:cNvSpPr/>
          <p:nvPr/>
        </p:nvSpPr>
        <p:spPr>
          <a:xfrm>
            <a:off x="564637" y="1466747"/>
            <a:ext cx="803615" cy="3340659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637"/>
          </a:p>
        </p:txBody>
      </p:sp>
      <p:sp>
        <p:nvSpPr>
          <p:cNvPr id="18" name="object 18"/>
          <p:cNvSpPr/>
          <p:nvPr/>
        </p:nvSpPr>
        <p:spPr>
          <a:xfrm>
            <a:off x="2986199" y="3466857"/>
            <a:ext cx="1054820" cy="105601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637"/>
          </a:p>
        </p:txBody>
      </p:sp>
      <p:sp>
        <p:nvSpPr>
          <p:cNvPr id="19" name="object 19"/>
          <p:cNvSpPr/>
          <p:nvPr/>
        </p:nvSpPr>
        <p:spPr>
          <a:xfrm>
            <a:off x="1299202" y="2335842"/>
            <a:ext cx="986958" cy="986958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637"/>
          </a:p>
        </p:txBody>
      </p:sp>
      <p:sp>
        <p:nvSpPr>
          <p:cNvPr id="20" name="Google Shape;118;p27">
            <a:extLst>
              <a:ext uri="{FF2B5EF4-FFF2-40B4-BE49-F238E27FC236}">
                <a16:creationId xmlns:a16="http://schemas.microsoft.com/office/drawing/2014/main" id="{5C74DE46-6C95-4A01-AD22-825AAD42292B}"/>
              </a:ext>
            </a:extLst>
          </p:cNvPr>
          <p:cNvSpPr txBox="1"/>
          <p:nvPr/>
        </p:nvSpPr>
        <p:spPr>
          <a:xfrm>
            <a:off x="86647" y="23904"/>
            <a:ext cx="2770555" cy="270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580" tIns="41580" rIns="41580" bIns="41580" anchor="t" anchorCtr="0">
            <a:noAutofit/>
          </a:bodyPr>
          <a:lstStyle/>
          <a:p>
            <a:r>
              <a:rPr lang="en-US" sz="1364" b="1" dirty="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Tools and Framework</a:t>
            </a:r>
            <a:endParaRPr sz="1364" b="1" dirty="0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  <p:extLst>
      <p:ext uri="{BB962C8B-B14F-4D97-AF65-F5344CB8AC3E}">
        <p14:creationId xmlns:p14="http://schemas.microsoft.com/office/powerpoint/2010/main" val="21386737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819609"/>
            <a:ext cx="8170645" cy="1122739"/>
          </a:xfrm>
          <a:prstGeom prst="rect">
            <a:avLst/>
          </a:prstGeom>
        </p:spPr>
        <p:txBody>
          <a:bodyPr spcFirstLastPara="1" vert="horz" wrap="square" lIns="0" tIns="95881" rIns="0" bIns="0" rtlCol="0" anchor="t" anchorCtr="0">
            <a:spAutoFit/>
          </a:bodyPr>
          <a:lstStyle/>
          <a:p>
            <a:pPr marL="123894" marR="2310">
              <a:lnSpc>
                <a:spcPts val="3611"/>
              </a:lnSpc>
              <a:spcBef>
                <a:spcPts val="755"/>
              </a:spcBef>
              <a:tabLst>
                <a:tab pos="7602607" algn="l"/>
              </a:tabLst>
            </a:pPr>
            <a:r>
              <a:rPr u="none" spc="-41" dirty="0"/>
              <a:t>Categories </a:t>
            </a:r>
            <a:r>
              <a:rPr u="none" spc="-20" dirty="0"/>
              <a:t>of </a:t>
            </a:r>
            <a:r>
              <a:rPr u="none" spc="-96" dirty="0"/>
              <a:t>Tools </a:t>
            </a:r>
            <a:r>
              <a:rPr u="none" spc="2" dirty="0"/>
              <a:t>&amp; </a:t>
            </a:r>
            <a:r>
              <a:rPr u="none" spc="-48" dirty="0"/>
              <a:t>Frameworks  </a:t>
            </a:r>
            <a:r>
              <a:rPr spc="-39" dirty="0"/>
              <a:t>Development</a:t>
            </a:r>
            <a:r>
              <a:rPr spc="-98" dirty="0"/>
              <a:t> </a:t>
            </a:r>
            <a:r>
              <a:rPr spc="-39" dirty="0"/>
              <a:t>Helpers	</a:t>
            </a:r>
          </a:p>
        </p:txBody>
      </p:sp>
      <p:sp>
        <p:nvSpPr>
          <p:cNvPr id="3" name="object 3"/>
          <p:cNvSpPr/>
          <p:nvPr/>
        </p:nvSpPr>
        <p:spPr>
          <a:xfrm>
            <a:off x="4084473" y="3430246"/>
            <a:ext cx="972672" cy="137626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637"/>
          </a:p>
        </p:txBody>
      </p:sp>
      <p:sp>
        <p:nvSpPr>
          <p:cNvPr id="4" name="object 4"/>
          <p:cNvSpPr/>
          <p:nvPr/>
        </p:nvSpPr>
        <p:spPr>
          <a:xfrm>
            <a:off x="2705232" y="3673117"/>
            <a:ext cx="753612" cy="8905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637"/>
          </a:p>
        </p:txBody>
      </p:sp>
      <p:sp>
        <p:nvSpPr>
          <p:cNvPr id="5" name="object 5"/>
          <p:cNvSpPr/>
          <p:nvPr/>
        </p:nvSpPr>
        <p:spPr>
          <a:xfrm>
            <a:off x="5817305" y="2131068"/>
            <a:ext cx="1871531" cy="72861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637"/>
          </a:p>
        </p:txBody>
      </p:sp>
      <p:sp>
        <p:nvSpPr>
          <p:cNvPr id="6" name="object 6"/>
          <p:cNvSpPr/>
          <p:nvPr/>
        </p:nvSpPr>
        <p:spPr>
          <a:xfrm>
            <a:off x="2546890" y="2495374"/>
            <a:ext cx="1070296" cy="95481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637"/>
          </a:p>
        </p:txBody>
      </p:sp>
      <p:sp>
        <p:nvSpPr>
          <p:cNvPr id="7" name="object 7"/>
          <p:cNvSpPr/>
          <p:nvPr/>
        </p:nvSpPr>
        <p:spPr>
          <a:xfrm>
            <a:off x="3999052" y="2246811"/>
            <a:ext cx="1177445" cy="80599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637"/>
          </a:p>
        </p:txBody>
      </p:sp>
      <p:sp>
        <p:nvSpPr>
          <p:cNvPr id="8" name="object 8"/>
          <p:cNvSpPr/>
          <p:nvPr/>
        </p:nvSpPr>
        <p:spPr>
          <a:xfrm>
            <a:off x="6165581" y="3877889"/>
            <a:ext cx="828617" cy="92862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637"/>
          </a:p>
        </p:txBody>
      </p:sp>
      <p:sp>
        <p:nvSpPr>
          <p:cNvPr id="9" name="object 9"/>
          <p:cNvSpPr/>
          <p:nvPr/>
        </p:nvSpPr>
        <p:spPr>
          <a:xfrm>
            <a:off x="347047" y="3518347"/>
            <a:ext cx="1686997" cy="60003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637"/>
          </a:p>
        </p:txBody>
      </p:sp>
    </p:spTree>
    <p:extLst>
      <p:ext uri="{BB962C8B-B14F-4D97-AF65-F5344CB8AC3E}">
        <p14:creationId xmlns:p14="http://schemas.microsoft.com/office/powerpoint/2010/main" val="23224957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55590" y="949036"/>
            <a:ext cx="6052712" cy="41944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637"/>
          </a:p>
        </p:txBody>
      </p:sp>
    </p:spTree>
    <p:extLst>
      <p:ext uri="{BB962C8B-B14F-4D97-AF65-F5344CB8AC3E}">
        <p14:creationId xmlns:p14="http://schemas.microsoft.com/office/powerpoint/2010/main" val="26693719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95608" y="1303643"/>
            <a:ext cx="7474970" cy="289"/>
          </a:xfrm>
          <a:custGeom>
            <a:avLst/>
            <a:gdLst/>
            <a:ahLst/>
            <a:cxnLst/>
            <a:rect l="l" t="t" r="r" b="b"/>
            <a:pathLst>
              <a:path w="16435705" h="635">
                <a:moveTo>
                  <a:pt x="0" y="0"/>
                </a:moveTo>
                <a:lnTo>
                  <a:pt x="16435102" y="1"/>
                </a:lnTo>
              </a:path>
            </a:pathLst>
          </a:custGeom>
          <a:ln w="10470">
            <a:solidFill>
              <a:srgbClr val="919191"/>
            </a:solidFill>
          </a:ln>
        </p:spPr>
        <p:txBody>
          <a:bodyPr wrap="square" lIns="0" tIns="0" rIns="0" bIns="0" rtlCol="0"/>
          <a:lstStyle/>
          <a:p>
            <a:endParaRPr sz="637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55640" y="154391"/>
            <a:ext cx="5332085" cy="572439"/>
          </a:xfrm>
          <a:prstGeom prst="rect">
            <a:avLst/>
          </a:prstGeom>
        </p:spPr>
        <p:txBody>
          <a:bodyPr spcFirstLastPara="1" vert="horz" wrap="square" lIns="0" tIns="6642" rIns="0" bIns="0" rtlCol="0" anchor="t" anchorCtr="0">
            <a:spAutoFit/>
          </a:bodyPr>
          <a:lstStyle/>
          <a:p>
            <a:pPr marL="5776">
              <a:spcBef>
                <a:spcPts val="52"/>
              </a:spcBef>
            </a:pPr>
            <a:r>
              <a:rPr u="none" dirty="0">
                <a:solidFill>
                  <a:schemeClr val="bg1"/>
                </a:solidFill>
              </a:rPr>
              <a:t>A </a:t>
            </a:r>
            <a:r>
              <a:rPr u="none" spc="-27" dirty="0">
                <a:solidFill>
                  <a:schemeClr val="bg1"/>
                </a:solidFill>
              </a:rPr>
              <a:t>quick </a:t>
            </a:r>
            <a:r>
              <a:rPr u="none" spc="-34" dirty="0">
                <a:solidFill>
                  <a:schemeClr val="bg1"/>
                </a:solidFill>
              </a:rPr>
              <a:t>note </a:t>
            </a:r>
            <a:r>
              <a:rPr u="none" spc="-27" dirty="0">
                <a:solidFill>
                  <a:schemeClr val="bg1"/>
                </a:solidFill>
              </a:rPr>
              <a:t>about</a:t>
            </a:r>
            <a:r>
              <a:rPr u="none" spc="-262" dirty="0">
                <a:solidFill>
                  <a:schemeClr val="bg1"/>
                </a:solidFill>
              </a:rPr>
              <a:t> </a:t>
            </a:r>
            <a:r>
              <a:rPr u="none" spc="-43" dirty="0">
                <a:solidFill>
                  <a:schemeClr val="bg1"/>
                </a:solidFill>
              </a:rPr>
              <a:t>workflows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86498" y="1359140"/>
            <a:ext cx="2444679" cy="3057530"/>
          </a:xfrm>
          <a:prstGeom prst="rect">
            <a:avLst/>
          </a:prstGeom>
        </p:spPr>
        <p:txBody>
          <a:bodyPr vert="horz" wrap="square" lIns="0" tIns="5487" rIns="0" bIns="0" rtlCol="0">
            <a:spAutoFit/>
          </a:bodyPr>
          <a:lstStyle/>
          <a:p>
            <a:pPr marL="5776">
              <a:spcBef>
                <a:spcPts val="43"/>
              </a:spcBef>
            </a:pPr>
            <a:r>
              <a:rPr sz="1501" spc="-2" dirty="0">
                <a:solidFill>
                  <a:srgbClr val="515151"/>
                </a:solidFill>
                <a:latin typeface="Calibri"/>
                <a:cs typeface="Calibri"/>
              </a:rPr>
              <a:t>A </a:t>
            </a:r>
            <a:r>
              <a:rPr sz="1501" spc="-7" dirty="0">
                <a:solidFill>
                  <a:srgbClr val="515151"/>
                </a:solidFill>
                <a:latin typeface="Calibri"/>
                <a:cs typeface="Calibri"/>
              </a:rPr>
              <a:t>good </a:t>
            </a:r>
            <a:r>
              <a:rPr sz="1501" spc="-5" dirty="0">
                <a:solidFill>
                  <a:srgbClr val="515151"/>
                </a:solidFill>
                <a:latin typeface="Calibri"/>
                <a:cs typeface="Calibri"/>
              </a:rPr>
              <a:t>development</a:t>
            </a:r>
            <a:r>
              <a:rPr sz="1501" spc="-14" dirty="0">
                <a:solidFill>
                  <a:srgbClr val="515151"/>
                </a:solidFill>
                <a:latin typeface="Calibri"/>
                <a:cs typeface="Calibri"/>
              </a:rPr>
              <a:t> </a:t>
            </a:r>
            <a:r>
              <a:rPr sz="1501" spc="-5" dirty="0">
                <a:solidFill>
                  <a:srgbClr val="515151"/>
                </a:solidFill>
                <a:latin typeface="Calibri"/>
                <a:cs typeface="Calibri"/>
              </a:rPr>
              <a:t>workflow:</a:t>
            </a:r>
            <a:endParaRPr sz="1501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160">
              <a:latin typeface="Times New Roman"/>
              <a:cs typeface="Times New Roman"/>
            </a:endParaRPr>
          </a:p>
          <a:p>
            <a:pPr marL="224685" indent="-136890">
              <a:buClr>
                <a:srgbClr val="14BBEA"/>
              </a:buClr>
              <a:buChar char="◦"/>
              <a:tabLst>
                <a:tab pos="224685" algn="l"/>
                <a:tab pos="224974" algn="l"/>
              </a:tabLst>
            </a:pPr>
            <a:r>
              <a:rPr sz="1342" dirty="0">
                <a:solidFill>
                  <a:srgbClr val="515151"/>
                </a:solidFill>
                <a:latin typeface="Calibri"/>
                <a:cs typeface="Calibri"/>
              </a:rPr>
              <a:t>Helps </a:t>
            </a:r>
            <a:r>
              <a:rPr sz="1342" spc="-5" dirty="0">
                <a:solidFill>
                  <a:srgbClr val="515151"/>
                </a:solidFill>
                <a:latin typeface="Calibri"/>
                <a:cs typeface="Calibri"/>
              </a:rPr>
              <a:t>you </a:t>
            </a:r>
            <a:r>
              <a:rPr sz="1342" b="1" spc="-7" dirty="0">
                <a:solidFill>
                  <a:srgbClr val="515151"/>
                </a:solidFill>
                <a:latin typeface="Calibri"/>
                <a:cs typeface="Calibri"/>
              </a:rPr>
              <a:t>get</a:t>
            </a:r>
            <a:r>
              <a:rPr sz="1342" b="1" spc="27" dirty="0">
                <a:solidFill>
                  <a:srgbClr val="515151"/>
                </a:solidFill>
                <a:latin typeface="Calibri"/>
                <a:cs typeface="Calibri"/>
              </a:rPr>
              <a:t> </a:t>
            </a:r>
            <a:r>
              <a:rPr sz="1342" b="1" spc="-7" dirty="0">
                <a:solidFill>
                  <a:srgbClr val="515151"/>
                </a:solidFill>
                <a:latin typeface="Calibri"/>
                <a:cs typeface="Calibri"/>
              </a:rPr>
              <a:t>started</a:t>
            </a:r>
            <a:r>
              <a:rPr sz="1342" spc="-7" dirty="0">
                <a:solidFill>
                  <a:srgbClr val="515151"/>
                </a:solidFill>
                <a:latin typeface="Calibri"/>
                <a:cs typeface="Calibri"/>
              </a:rPr>
              <a:t>.</a:t>
            </a:r>
            <a:endParaRPr sz="1342">
              <a:latin typeface="Calibri"/>
              <a:cs typeface="Calibri"/>
            </a:endParaRPr>
          </a:p>
          <a:p>
            <a:pPr>
              <a:spcBef>
                <a:spcPts val="20"/>
              </a:spcBef>
              <a:buClr>
                <a:srgbClr val="14BBEA"/>
              </a:buClr>
              <a:buFont typeface="Calibri"/>
              <a:buChar char="◦"/>
            </a:pPr>
            <a:endParaRPr sz="1615">
              <a:latin typeface="Times New Roman"/>
              <a:cs typeface="Times New Roman"/>
            </a:endParaRPr>
          </a:p>
          <a:p>
            <a:pPr marL="224685" indent="-136890">
              <a:buClr>
                <a:srgbClr val="14BBEA"/>
              </a:buClr>
              <a:buChar char="◦"/>
              <a:tabLst>
                <a:tab pos="224685" algn="l"/>
                <a:tab pos="224974" algn="l"/>
              </a:tabLst>
            </a:pPr>
            <a:r>
              <a:rPr sz="1342" spc="-2" dirty="0">
                <a:solidFill>
                  <a:srgbClr val="515151"/>
                </a:solidFill>
                <a:latin typeface="Calibri"/>
                <a:cs typeface="Calibri"/>
              </a:rPr>
              <a:t>Maintains </a:t>
            </a:r>
            <a:r>
              <a:rPr sz="1342" b="1" spc="-2" dirty="0">
                <a:solidFill>
                  <a:srgbClr val="515151"/>
                </a:solidFill>
                <a:latin typeface="Calibri"/>
                <a:cs typeface="Calibri"/>
              </a:rPr>
              <a:t>your</a:t>
            </a:r>
            <a:r>
              <a:rPr sz="1342" b="1" spc="7" dirty="0">
                <a:solidFill>
                  <a:srgbClr val="515151"/>
                </a:solidFill>
                <a:latin typeface="Calibri"/>
                <a:cs typeface="Calibri"/>
              </a:rPr>
              <a:t> </a:t>
            </a:r>
            <a:r>
              <a:rPr sz="1342" b="1" spc="-2" dirty="0">
                <a:solidFill>
                  <a:srgbClr val="515151"/>
                </a:solidFill>
                <a:latin typeface="Calibri"/>
                <a:cs typeface="Calibri"/>
              </a:rPr>
              <a:t>dependencies</a:t>
            </a:r>
            <a:r>
              <a:rPr sz="1342" spc="-2" dirty="0">
                <a:solidFill>
                  <a:srgbClr val="515151"/>
                </a:solidFill>
                <a:latin typeface="Calibri"/>
                <a:cs typeface="Calibri"/>
              </a:rPr>
              <a:t>.</a:t>
            </a:r>
            <a:endParaRPr sz="1342">
              <a:latin typeface="Calibri"/>
              <a:cs typeface="Calibri"/>
            </a:endParaRPr>
          </a:p>
          <a:p>
            <a:pPr>
              <a:spcBef>
                <a:spcPts val="2"/>
              </a:spcBef>
              <a:buClr>
                <a:srgbClr val="14BBEA"/>
              </a:buClr>
              <a:buFont typeface="Calibri"/>
              <a:buChar char="◦"/>
            </a:pPr>
            <a:endParaRPr sz="1637">
              <a:latin typeface="Times New Roman"/>
              <a:cs typeface="Times New Roman"/>
            </a:endParaRPr>
          </a:p>
          <a:p>
            <a:pPr marL="224685" indent="-136890">
              <a:spcBef>
                <a:spcPts val="2"/>
              </a:spcBef>
              <a:buClr>
                <a:srgbClr val="14BBEA"/>
              </a:buClr>
              <a:buChar char="◦"/>
              <a:tabLst>
                <a:tab pos="224685" algn="l"/>
                <a:tab pos="224974" algn="l"/>
              </a:tabLst>
            </a:pPr>
            <a:r>
              <a:rPr sz="1342" spc="-5" dirty="0">
                <a:solidFill>
                  <a:srgbClr val="515151"/>
                </a:solidFill>
                <a:latin typeface="Calibri"/>
                <a:cs typeface="Calibri"/>
              </a:rPr>
              <a:t>Enforces </a:t>
            </a:r>
            <a:r>
              <a:rPr sz="1342" b="1" spc="-7" dirty="0">
                <a:solidFill>
                  <a:srgbClr val="515151"/>
                </a:solidFill>
                <a:latin typeface="Calibri"/>
                <a:cs typeface="Calibri"/>
              </a:rPr>
              <a:t>best</a:t>
            </a:r>
            <a:r>
              <a:rPr sz="1342" b="1" spc="16" dirty="0">
                <a:solidFill>
                  <a:srgbClr val="515151"/>
                </a:solidFill>
                <a:latin typeface="Calibri"/>
                <a:cs typeface="Calibri"/>
              </a:rPr>
              <a:t> </a:t>
            </a:r>
            <a:r>
              <a:rPr sz="1342" b="1" spc="-5" dirty="0">
                <a:solidFill>
                  <a:srgbClr val="515151"/>
                </a:solidFill>
                <a:latin typeface="Calibri"/>
                <a:cs typeface="Calibri"/>
              </a:rPr>
              <a:t>practices</a:t>
            </a:r>
            <a:r>
              <a:rPr sz="1342" spc="-5" dirty="0">
                <a:solidFill>
                  <a:srgbClr val="515151"/>
                </a:solidFill>
                <a:latin typeface="Calibri"/>
                <a:cs typeface="Calibri"/>
              </a:rPr>
              <a:t>.</a:t>
            </a:r>
            <a:endParaRPr sz="1342">
              <a:latin typeface="Calibri"/>
              <a:cs typeface="Calibri"/>
            </a:endParaRPr>
          </a:p>
          <a:p>
            <a:pPr>
              <a:spcBef>
                <a:spcPts val="18"/>
              </a:spcBef>
              <a:buClr>
                <a:srgbClr val="14BBEA"/>
              </a:buClr>
              <a:buFont typeface="Calibri"/>
              <a:buChar char="◦"/>
            </a:pPr>
            <a:endParaRPr sz="1615">
              <a:latin typeface="Times New Roman"/>
              <a:cs typeface="Times New Roman"/>
            </a:endParaRPr>
          </a:p>
          <a:p>
            <a:pPr marL="224685" indent="-136890">
              <a:spcBef>
                <a:spcPts val="2"/>
              </a:spcBef>
              <a:buClr>
                <a:srgbClr val="14BBEA"/>
              </a:buClr>
              <a:buChar char="◦"/>
              <a:tabLst>
                <a:tab pos="224685" algn="l"/>
                <a:tab pos="224974" algn="l"/>
              </a:tabLst>
            </a:pPr>
            <a:r>
              <a:rPr sz="1342" spc="-5" dirty="0">
                <a:solidFill>
                  <a:srgbClr val="515151"/>
                </a:solidFill>
                <a:latin typeface="Calibri"/>
                <a:cs typeface="Calibri"/>
              </a:rPr>
              <a:t>Prepares </a:t>
            </a:r>
            <a:r>
              <a:rPr sz="1342" b="1" spc="-2" dirty="0">
                <a:solidFill>
                  <a:srgbClr val="515151"/>
                </a:solidFill>
                <a:latin typeface="Calibri"/>
                <a:cs typeface="Calibri"/>
              </a:rPr>
              <a:t>your</a:t>
            </a:r>
            <a:r>
              <a:rPr sz="1342" b="1" spc="11" dirty="0">
                <a:solidFill>
                  <a:srgbClr val="515151"/>
                </a:solidFill>
                <a:latin typeface="Calibri"/>
                <a:cs typeface="Calibri"/>
              </a:rPr>
              <a:t> </a:t>
            </a:r>
            <a:r>
              <a:rPr sz="1342" b="1" spc="-2" dirty="0">
                <a:solidFill>
                  <a:srgbClr val="515151"/>
                </a:solidFill>
                <a:latin typeface="Calibri"/>
                <a:cs typeface="Calibri"/>
              </a:rPr>
              <a:t>tools</a:t>
            </a:r>
            <a:r>
              <a:rPr sz="1342" spc="-2" dirty="0">
                <a:solidFill>
                  <a:srgbClr val="515151"/>
                </a:solidFill>
                <a:latin typeface="Calibri"/>
                <a:cs typeface="Calibri"/>
              </a:rPr>
              <a:t>.</a:t>
            </a:r>
            <a:endParaRPr sz="1342">
              <a:latin typeface="Calibri"/>
              <a:cs typeface="Calibri"/>
            </a:endParaRPr>
          </a:p>
          <a:p>
            <a:pPr>
              <a:spcBef>
                <a:spcPts val="2"/>
              </a:spcBef>
              <a:buClr>
                <a:srgbClr val="14BBEA"/>
              </a:buClr>
              <a:buFont typeface="Calibri"/>
              <a:buChar char="◦"/>
            </a:pPr>
            <a:endParaRPr sz="1637">
              <a:latin typeface="Times New Roman"/>
              <a:cs typeface="Times New Roman"/>
            </a:endParaRPr>
          </a:p>
          <a:p>
            <a:pPr marL="224685" indent="-136890">
              <a:buClr>
                <a:srgbClr val="14BBEA"/>
              </a:buClr>
              <a:buChar char="◦"/>
              <a:tabLst>
                <a:tab pos="224685" algn="l"/>
                <a:tab pos="224974" algn="l"/>
              </a:tabLst>
            </a:pPr>
            <a:r>
              <a:rPr sz="1342" dirty="0">
                <a:solidFill>
                  <a:srgbClr val="515151"/>
                </a:solidFill>
                <a:latin typeface="Calibri"/>
                <a:cs typeface="Calibri"/>
              </a:rPr>
              <a:t>Fights</a:t>
            </a:r>
            <a:r>
              <a:rPr sz="1342" spc="-2" dirty="0">
                <a:solidFill>
                  <a:srgbClr val="515151"/>
                </a:solidFill>
                <a:latin typeface="Calibri"/>
                <a:cs typeface="Calibri"/>
              </a:rPr>
              <a:t> </a:t>
            </a:r>
            <a:r>
              <a:rPr sz="1342" b="1" spc="-5" dirty="0">
                <a:solidFill>
                  <a:srgbClr val="515151"/>
                </a:solidFill>
                <a:latin typeface="Calibri"/>
                <a:cs typeface="Calibri"/>
              </a:rPr>
              <a:t>regressions</a:t>
            </a:r>
            <a:r>
              <a:rPr sz="1342" spc="-5" dirty="0">
                <a:solidFill>
                  <a:srgbClr val="515151"/>
                </a:solidFill>
                <a:latin typeface="Calibri"/>
                <a:cs typeface="Calibri"/>
              </a:rPr>
              <a:t>.</a:t>
            </a:r>
            <a:endParaRPr sz="1342">
              <a:latin typeface="Calibri"/>
              <a:cs typeface="Calibri"/>
            </a:endParaRPr>
          </a:p>
          <a:p>
            <a:pPr>
              <a:spcBef>
                <a:spcPts val="20"/>
              </a:spcBef>
              <a:buClr>
                <a:srgbClr val="14BBEA"/>
              </a:buClr>
              <a:buFont typeface="Calibri"/>
              <a:buChar char="◦"/>
            </a:pPr>
            <a:endParaRPr sz="1615">
              <a:latin typeface="Times New Roman"/>
              <a:cs typeface="Times New Roman"/>
            </a:endParaRPr>
          </a:p>
          <a:p>
            <a:pPr marL="224685" indent="-136890">
              <a:buClr>
                <a:srgbClr val="14BBEA"/>
              </a:buClr>
              <a:buChar char="◦"/>
              <a:tabLst>
                <a:tab pos="224685" algn="l"/>
                <a:tab pos="224974" algn="l"/>
              </a:tabLst>
            </a:pPr>
            <a:r>
              <a:rPr sz="1342" spc="-2" dirty="0">
                <a:solidFill>
                  <a:srgbClr val="515151"/>
                </a:solidFill>
                <a:latin typeface="Calibri"/>
                <a:cs typeface="Calibri"/>
              </a:rPr>
              <a:t>Eases </a:t>
            </a:r>
            <a:r>
              <a:rPr sz="1342" dirty="0">
                <a:solidFill>
                  <a:srgbClr val="515151"/>
                </a:solidFill>
                <a:latin typeface="Calibri"/>
                <a:cs typeface="Calibri"/>
              </a:rPr>
              <a:t>the </a:t>
            </a:r>
            <a:r>
              <a:rPr sz="1342" b="1" spc="-5" dirty="0">
                <a:solidFill>
                  <a:srgbClr val="515151"/>
                </a:solidFill>
                <a:latin typeface="Calibri"/>
                <a:cs typeface="Calibri"/>
              </a:rPr>
              <a:t>release</a:t>
            </a:r>
            <a:r>
              <a:rPr sz="1342" b="1" spc="5" dirty="0">
                <a:solidFill>
                  <a:srgbClr val="515151"/>
                </a:solidFill>
                <a:latin typeface="Calibri"/>
                <a:cs typeface="Calibri"/>
              </a:rPr>
              <a:t> </a:t>
            </a:r>
            <a:r>
              <a:rPr sz="1342" b="1" spc="-5" dirty="0">
                <a:solidFill>
                  <a:srgbClr val="515151"/>
                </a:solidFill>
                <a:latin typeface="Calibri"/>
                <a:cs typeface="Calibri"/>
              </a:rPr>
              <a:t>process</a:t>
            </a:r>
            <a:r>
              <a:rPr sz="1342" spc="-5" dirty="0">
                <a:solidFill>
                  <a:srgbClr val="515151"/>
                </a:solidFill>
                <a:latin typeface="Calibri"/>
                <a:cs typeface="Calibri"/>
              </a:rPr>
              <a:t>.</a:t>
            </a:r>
            <a:endParaRPr sz="1342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395763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86022" y="1470590"/>
            <a:ext cx="7432228" cy="2155744"/>
          </a:xfrm>
          <a:prstGeom prst="rect">
            <a:avLst/>
          </a:prstGeom>
        </p:spPr>
        <p:txBody>
          <a:bodyPr vert="horz" wrap="square" lIns="0" tIns="146710" rIns="0" bIns="0" rtlCol="0">
            <a:spAutoFit/>
          </a:bodyPr>
          <a:lstStyle/>
          <a:p>
            <a:pPr marL="5776" marR="2310">
              <a:lnSpc>
                <a:spcPts val="6113"/>
              </a:lnSpc>
              <a:spcBef>
                <a:spcPts val="1155"/>
              </a:spcBef>
              <a:tabLst>
                <a:tab pos="7426152" algn="l"/>
              </a:tabLst>
            </a:pPr>
            <a:r>
              <a:rPr sz="6003" spc="-36" dirty="0">
                <a:solidFill>
                  <a:srgbClr val="323232"/>
                </a:solidFill>
                <a:latin typeface="Calibri Light"/>
                <a:cs typeface="Calibri Light"/>
              </a:rPr>
              <a:t>Classic </a:t>
            </a:r>
            <a:r>
              <a:rPr sz="6003" spc="-102" dirty="0">
                <a:solidFill>
                  <a:srgbClr val="323232"/>
                </a:solidFill>
                <a:latin typeface="Calibri Light"/>
                <a:cs typeface="Calibri Light"/>
              </a:rPr>
              <a:t>Web </a:t>
            </a:r>
            <a:r>
              <a:rPr sz="6003" spc="-52" dirty="0">
                <a:solidFill>
                  <a:srgbClr val="323232"/>
                </a:solidFill>
                <a:latin typeface="Calibri Light"/>
                <a:cs typeface="Calibri Light"/>
              </a:rPr>
              <a:t>Application  </a:t>
            </a:r>
            <a:r>
              <a:rPr sz="6003" spc="-57" dirty="0">
                <a:solidFill>
                  <a:srgbClr val="323232"/>
                </a:solidFill>
                <a:latin typeface="Calibri Light"/>
                <a:cs typeface="Calibri Light"/>
              </a:rPr>
              <a:t>A</a:t>
            </a:r>
            <a:r>
              <a:rPr sz="6003" u="sng" spc="-57" dirty="0">
                <a:solidFill>
                  <a:srgbClr val="323232"/>
                </a:solidFill>
                <a:uFill>
                  <a:solidFill>
                    <a:srgbClr val="919191"/>
                  </a:solidFill>
                </a:uFill>
                <a:latin typeface="Calibri Light"/>
                <a:cs typeface="Calibri Light"/>
              </a:rPr>
              <a:t>rchitecture	</a:t>
            </a:r>
            <a:endParaRPr sz="6003">
              <a:latin typeface="Calibri Light"/>
              <a:cs typeface="Calibri Light"/>
            </a:endParaRPr>
          </a:p>
          <a:p>
            <a:pPr marL="5776">
              <a:spcBef>
                <a:spcPts val="1280"/>
              </a:spcBef>
              <a:tabLst>
                <a:tab pos="702068" algn="l"/>
                <a:tab pos="1828380" algn="l"/>
                <a:tab pos="2714990" algn="l"/>
                <a:tab pos="3216343" algn="l"/>
                <a:tab pos="3918700" algn="l"/>
                <a:tab pos="4481856" algn="l"/>
              </a:tabLst>
            </a:pPr>
            <a:r>
              <a:rPr sz="1796" spc="114" dirty="0">
                <a:solidFill>
                  <a:srgbClr val="43537B"/>
                </a:solidFill>
                <a:latin typeface="Calibri Light"/>
                <a:cs typeface="Calibri Light"/>
              </a:rPr>
              <a:t>BASIC	</a:t>
            </a:r>
            <a:r>
              <a:rPr sz="1796" spc="127" dirty="0">
                <a:solidFill>
                  <a:srgbClr val="43537B"/>
                </a:solidFill>
                <a:latin typeface="Calibri Light"/>
                <a:cs typeface="Calibri Light"/>
              </a:rPr>
              <a:t>BUILDING	</a:t>
            </a:r>
            <a:r>
              <a:rPr sz="1796" spc="109" dirty="0">
                <a:solidFill>
                  <a:srgbClr val="43537B"/>
                </a:solidFill>
                <a:latin typeface="Calibri Light"/>
                <a:cs typeface="Calibri Light"/>
              </a:rPr>
              <a:t>BLOCKS	</a:t>
            </a:r>
            <a:r>
              <a:rPr sz="1796" spc="91" dirty="0">
                <a:solidFill>
                  <a:srgbClr val="43537B"/>
                </a:solidFill>
                <a:latin typeface="Calibri Light"/>
                <a:cs typeface="Calibri Light"/>
              </a:rPr>
              <a:t>FOR	</a:t>
            </a:r>
            <a:r>
              <a:rPr sz="1796" spc="107" dirty="0">
                <a:solidFill>
                  <a:srgbClr val="43537B"/>
                </a:solidFill>
                <a:latin typeface="Calibri Light"/>
                <a:cs typeface="Calibri Light"/>
              </a:rPr>
              <a:t>MOST	</a:t>
            </a:r>
            <a:r>
              <a:rPr sz="1796" spc="98" dirty="0">
                <a:solidFill>
                  <a:srgbClr val="43537B"/>
                </a:solidFill>
                <a:latin typeface="Calibri Light"/>
                <a:cs typeface="Calibri Light"/>
              </a:rPr>
              <a:t>WEB	</a:t>
            </a:r>
            <a:r>
              <a:rPr sz="1796" spc="125" dirty="0">
                <a:solidFill>
                  <a:srgbClr val="43537B"/>
                </a:solidFill>
                <a:latin typeface="Calibri Light"/>
                <a:cs typeface="Calibri Light"/>
              </a:rPr>
              <a:t>APPLICATIONS</a:t>
            </a:r>
            <a:endParaRPr sz="1796">
              <a:latin typeface="Calibri Light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7506787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882513" y="1384599"/>
            <a:ext cx="2320495" cy="1393164"/>
          </a:xfrm>
          <a:custGeom>
            <a:avLst/>
            <a:gdLst/>
            <a:ahLst/>
            <a:cxnLst/>
            <a:rect l="l" t="t" r="r" b="b"/>
            <a:pathLst>
              <a:path w="5102225" h="3063240">
                <a:moveTo>
                  <a:pt x="0" y="0"/>
                </a:moveTo>
                <a:lnTo>
                  <a:pt x="5101938" y="0"/>
                </a:lnTo>
                <a:lnTo>
                  <a:pt x="5101938" y="3062733"/>
                </a:lnTo>
                <a:lnTo>
                  <a:pt x="0" y="3062733"/>
                </a:lnTo>
                <a:lnTo>
                  <a:pt x="0" y="0"/>
                </a:lnTo>
                <a:close/>
              </a:path>
            </a:pathLst>
          </a:custGeom>
          <a:solidFill>
            <a:srgbClr val="14BBEA"/>
          </a:solidFill>
        </p:spPr>
        <p:txBody>
          <a:bodyPr wrap="square" lIns="0" tIns="0" rIns="0" bIns="0" rtlCol="0"/>
          <a:lstStyle/>
          <a:p>
            <a:endParaRPr sz="637"/>
          </a:p>
        </p:txBody>
      </p:sp>
      <p:sp>
        <p:nvSpPr>
          <p:cNvPr id="4" name="object 4"/>
          <p:cNvSpPr/>
          <p:nvPr/>
        </p:nvSpPr>
        <p:spPr>
          <a:xfrm>
            <a:off x="882513" y="1384599"/>
            <a:ext cx="2320495" cy="1393164"/>
          </a:xfrm>
          <a:custGeom>
            <a:avLst/>
            <a:gdLst/>
            <a:ahLst/>
            <a:cxnLst/>
            <a:rect l="l" t="t" r="r" b="b"/>
            <a:pathLst>
              <a:path w="5102225" h="3063240">
                <a:moveTo>
                  <a:pt x="0" y="0"/>
                </a:moveTo>
                <a:lnTo>
                  <a:pt x="5101938" y="0"/>
                </a:lnTo>
                <a:lnTo>
                  <a:pt x="5101938" y="3062734"/>
                </a:lnTo>
                <a:lnTo>
                  <a:pt x="0" y="3062734"/>
                </a:lnTo>
                <a:lnTo>
                  <a:pt x="0" y="0"/>
                </a:lnTo>
                <a:close/>
              </a:path>
            </a:pathLst>
          </a:custGeom>
          <a:ln w="2617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637"/>
          </a:p>
        </p:txBody>
      </p:sp>
      <p:sp>
        <p:nvSpPr>
          <p:cNvPr id="5" name="object 5"/>
          <p:cNvSpPr txBox="1"/>
          <p:nvPr/>
        </p:nvSpPr>
        <p:spPr>
          <a:xfrm>
            <a:off x="882513" y="1700732"/>
            <a:ext cx="2320495" cy="698913"/>
          </a:xfrm>
          <a:prstGeom prst="rect">
            <a:avLst/>
          </a:prstGeom>
        </p:spPr>
        <p:txBody>
          <a:bodyPr vert="horz" wrap="square" lIns="0" tIns="6354" rIns="0" bIns="0" rtlCol="0">
            <a:spAutoFit/>
          </a:bodyPr>
          <a:lstStyle/>
          <a:p>
            <a:pPr algn="ctr">
              <a:lnSpc>
                <a:spcPts val="2667"/>
              </a:lnSpc>
              <a:spcBef>
                <a:spcPts val="50"/>
              </a:spcBef>
            </a:pPr>
            <a:r>
              <a:rPr sz="2319" spc="-50" dirty="0">
                <a:solidFill>
                  <a:srgbClr val="FFFFFF"/>
                </a:solidFill>
                <a:latin typeface="Calibri"/>
                <a:cs typeface="Calibri"/>
              </a:rPr>
              <a:t>DATABASE</a:t>
            </a:r>
            <a:r>
              <a:rPr sz="2319" spc="-18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19" spc="-2" dirty="0">
                <a:solidFill>
                  <a:srgbClr val="FFFFFF"/>
                </a:solidFill>
                <a:latin typeface="Calibri"/>
                <a:cs typeface="Calibri"/>
              </a:rPr>
              <a:t>(the</a:t>
            </a:r>
            <a:endParaRPr sz="2319">
              <a:latin typeface="Calibri"/>
              <a:cs typeface="Calibri"/>
            </a:endParaRPr>
          </a:p>
          <a:p>
            <a:pPr algn="ctr">
              <a:lnSpc>
                <a:spcPts val="2667"/>
              </a:lnSpc>
            </a:pPr>
            <a:r>
              <a:rPr sz="2319" dirty="0">
                <a:solidFill>
                  <a:srgbClr val="FFFFFF"/>
                </a:solidFill>
                <a:latin typeface="Calibri"/>
                <a:cs typeface="Calibri"/>
              </a:rPr>
              <a:t>models)</a:t>
            </a:r>
            <a:endParaRPr sz="2319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433842" y="1384599"/>
            <a:ext cx="2321651" cy="1393164"/>
          </a:xfrm>
          <a:custGeom>
            <a:avLst/>
            <a:gdLst/>
            <a:ahLst/>
            <a:cxnLst/>
            <a:rect l="l" t="t" r="r" b="b"/>
            <a:pathLst>
              <a:path w="5104765" h="3063240">
                <a:moveTo>
                  <a:pt x="0" y="0"/>
                </a:moveTo>
                <a:lnTo>
                  <a:pt x="5104556" y="0"/>
                </a:lnTo>
                <a:lnTo>
                  <a:pt x="5104556" y="3062733"/>
                </a:lnTo>
                <a:lnTo>
                  <a:pt x="0" y="3062733"/>
                </a:lnTo>
                <a:lnTo>
                  <a:pt x="0" y="0"/>
                </a:lnTo>
                <a:close/>
              </a:path>
            </a:pathLst>
          </a:custGeom>
          <a:solidFill>
            <a:srgbClr val="14BBEA"/>
          </a:solidFill>
        </p:spPr>
        <p:txBody>
          <a:bodyPr wrap="square" lIns="0" tIns="0" rIns="0" bIns="0" rtlCol="0"/>
          <a:lstStyle/>
          <a:p>
            <a:endParaRPr sz="637"/>
          </a:p>
        </p:txBody>
      </p:sp>
      <p:sp>
        <p:nvSpPr>
          <p:cNvPr id="7" name="object 7"/>
          <p:cNvSpPr/>
          <p:nvPr/>
        </p:nvSpPr>
        <p:spPr>
          <a:xfrm>
            <a:off x="3433842" y="1384599"/>
            <a:ext cx="2321651" cy="1393164"/>
          </a:xfrm>
          <a:custGeom>
            <a:avLst/>
            <a:gdLst/>
            <a:ahLst/>
            <a:cxnLst/>
            <a:rect l="l" t="t" r="r" b="b"/>
            <a:pathLst>
              <a:path w="5104765" h="3063240">
                <a:moveTo>
                  <a:pt x="0" y="0"/>
                </a:moveTo>
                <a:lnTo>
                  <a:pt x="5104556" y="0"/>
                </a:lnTo>
                <a:lnTo>
                  <a:pt x="5104556" y="3062734"/>
                </a:lnTo>
                <a:lnTo>
                  <a:pt x="0" y="3062734"/>
                </a:lnTo>
                <a:lnTo>
                  <a:pt x="0" y="0"/>
                </a:lnTo>
                <a:close/>
              </a:path>
            </a:pathLst>
          </a:custGeom>
          <a:ln w="2617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637"/>
          </a:p>
        </p:txBody>
      </p:sp>
      <p:sp>
        <p:nvSpPr>
          <p:cNvPr id="8" name="object 8"/>
          <p:cNvSpPr txBox="1"/>
          <p:nvPr/>
        </p:nvSpPr>
        <p:spPr>
          <a:xfrm>
            <a:off x="3433842" y="1700732"/>
            <a:ext cx="2321651" cy="708842"/>
          </a:xfrm>
          <a:prstGeom prst="rect">
            <a:avLst/>
          </a:prstGeom>
        </p:spPr>
        <p:txBody>
          <a:bodyPr vert="horz" wrap="square" lIns="0" tIns="41587" rIns="0" bIns="0" rtlCol="0">
            <a:spAutoFit/>
          </a:bodyPr>
          <a:lstStyle/>
          <a:p>
            <a:pPr marL="431753" marR="428865" indent="3466">
              <a:lnSpc>
                <a:spcPts val="2551"/>
              </a:lnSpc>
              <a:spcBef>
                <a:spcPts val="327"/>
              </a:spcBef>
            </a:pPr>
            <a:r>
              <a:rPr sz="2319" spc="-2" dirty="0">
                <a:solidFill>
                  <a:srgbClr val="FFFFFF"/>
                </a:solidFill>
                <a:latin typeface="Calibri"/>
                <a:cs typeface="Calibri"/>
              </a:rPr>
              <a:t>Server </a:t>
            </a:r>
            <a:r>
              <a:rPr sz="2319" dirty="0">
                <a:solidFill>
                  <a:srgbClr val="FFFFFF"/>
                </a:solidFill>
                <a:latin typeface="Calibri"/>
                <a:cs typeface="Calibri"/>
              </a:rPr>
              <a:t>Code  </a:t>
            </a:r>
            <a:r>
              <a:rPr sz="2319" spc="-2" dirty="0">
                <a:solidFill>
                  <a:srgbClr val="FFFFFF"/>
                </a:solidFill>
                <a:latin typeface="Calibri"/>
                <a:cs typeface="Calibri"/>
              </a:rPr>
              <a:t>(</a:t>
            </a:r>
            <a:r>
              <a:rPr sz="2319" spc="-18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2319" spc="2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2319" spc="-20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2319" spc="-2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2319" spc="-43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2319" spc="2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2319" spc="-2" dirty="0">
                <a:solidFill>
                  <a:srgbClr val="FFFFFF"/>
                </a:solidFill>
                <a:latin typeface="Calibri"/>
                <a:cs typeface="Calibri"/>
              </a:rPr>
              <a:t>lle</a:t>
            </a:r>
            <a:r>
              <a:rPr sz="2319" spc="-43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2319" dirty="0">
                <a:solidFill>
                  <a:srgbClr val="FFFFFF"/>
                </a:solidFill>
                <a:latin typeface="Calibri"/>
                <a:cs typeface="Calibri"/>
              </a:rPr>
              <a:t>s)</a:t>
            </a:r>
            <a:endParaRPr sz="2319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986364" y="1384599"/>
            <a:ext cx="2320495" cy="1393164"/>
          </a:xfrm>
          <a:custGeom>
            <a:avLst/>
            <a:gdLst/>
            <a:ahLst/>
            <a:cxnLst/>
            <a:rect l="l" t="t" r="r" b="b"/>
            <a:pathLst>
              <a:path w="5102225" h="3063240">
                <a:moveTo>
                  <a:pt x="0" y="0"/>
                </a:moveTo>
                <a:lnTo>
                  <a:pt x="5101938" y="0"/>
                </a:lnTo>
                <a:lnTo>
                  <a:pt x="5101938" y="3062733"/>
                </a:lnTo>
                <a:lnTo>
                  <a:pt x="0" y="3062733"/>
                </a:lnTo>
                <a:lnTo>
                  <a:pt x="0" y="0"/>
                </a:lnTo>
                <a:close/>
              </a:path>
            </a:pathLst>
          </a:custGeom>
          <a:solidFill>
            <a:srgbClr val="14BBEA"/>
          </a:solidFill>
        </p:spPr>
        <p:txBody>
          <a:bodyPr wrap="square" lIns="0" tIns="0" rIns="0" bIns="0" rtlCol="0"/>
          <a:lstStyle/>
          <a:p>
            <a:endParaRPr sz="637"/>
          </a:p>
        </p:txBody>
      </p:sp>
      <p:sp>
        <p:nvSpPr>
          <p:cNvPr id="10" name="object 10"/>
          <p:cNvSpPr/>
          <p:nvPr/>
        </p:nvSpPr>
        <p:spPr>
          <a:xfrm>
            <a:off x="5986364" y="1384599"/>
            <a:ext cx="2320495" cy="1393164"/>
          </a:xfrm>
          <a:custGeom>
            <a:avLst/>
            <a:gdLst/>
            <a:ahLst/>
            <a:cxnLst/>
            <a:rect l="l" t="t" r="r" b="b"/>
            <a:pathLst>
              <a:path w="5102225" h="3063240">
                <a:moveTo>
                  <a:pt x="0" y="0"/>
                </a:moveTo>
                <a:lnTo>
                  <a:pt x="5101939" y="0"/>
                </a:lnTo>
                <a:lnTo>
                  <a:pt x="5101939" y="3062734"/>
                </a:lnTo>
                <a:lnTo>
                  <a:pt x="0" y="3062734"/>
                </a:lnTo>
                <a:lnTo>
                  <a:pt x="0" y="0"/>
                </a:lnTo>
                <a:close/>
              </a:path>
            </a:pathLst>
          </a:custGeom>
          <a:ln w="2617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637"/>
          </a:p>
        </p:txBody>
      </p:sp>
      <p:sp>
        <p:nvSpPr>
          <p:cNvPr id="11" name="object 11"/>
          <p:cNvSpPr txBox="1"/>
          <p:nvPr/>
        </p:nvSpPr>
        <p:spPr>
          <a:xfrm>
            <a:off x="5986364" y="1548247"/>
            <a:ext cx="2320495" cy="1028568"/>
          </a:xfrm>
          <a:prstGeom prst="rect">
            <a:avLst/>
          </a:prstGeom>
        </p:spPr>
        <p:txBody>
          <a:bodyPr vert="horz" wrap="square" lIns="0" tIns="40721" rIns="0" bIns="0" rtlCol="0">
            <a:spAutoFit/>
          </a:bodyPr>
          <a:lstStyle/>
          <a:p>
            <a:pPr marL="230750" marR="227284" indent="633334">
              <a:lnSpc>
                <a:spcPts val="2561"/>
              </a:lnSpc>
              <a:spcBef>
                <a:spcPts val="321"/>
              </a:spcBef>
            </a:pPr>
            <a:r>
              <a:rPr sz="2319" spc="-2" dirty="0">
                <a:solidFill>
                  <a:srgbClr val="FFFFFF"/>
                </a:solidFill>
                <a:latin typeface="Calibri"/>
                <a:cs typeface="Calibri"/>
              </a:rPr>
              <a:t>View  </a:t>
            </a:r>
            <a:r>
              <a:rPr sz="2319" spc="-5" dirty="0">
                <a:solidFill>
                  <a:srgbClr val="FFFFFF"/>
                </a:solidFill>
                <a:latin typeface="Calibri"/>
                <a:cs typeface="Calibri"/>
              </a:rPr>
              <a:t>(code </a:t>
            </a:r>
            <a:r>
              <a:rPr sz="2319" spc="-9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319" spc="-3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19" spc="-7" dirty="0">
                <a:solidFill>
                  <a:srgbClr val="FFFFFF"/>
                </a:solidFill>
                <a:latin typeface="Calibri"/>
                <a:cs typeface="Calibri"/>
              </a:rPr>
              <a:t>render</a:t>
            </a:r>
            <a:endParaRPr sz="2319">
              <a:latin typeface="Calibri"/>
              <a:cs typeface="Calibri"/>
            </a:endParaRPr>
          </a:p>
          <a:p>
            <a:pPr marL="762716">
              <a:lnSpc>
                <a:spcPts val="2501"/>
              </a:lnSpc>
            </a:pPr>
            <a:r>
              <a:rPr sz="2319" dirty="0">
                <a:solidFill>
                  <a:srgbClr val="FFFFFF"/>
                </a:solidFill>
                <a:latin typeface="Calibri"/>
                <a:cs typeface="Calibri"/>
              </a:rPr>
              <a:t>HTML)</a:t>
            </a:r>
            <a:endParaRPr sz="2319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157582" y="3008498"/>
            <a:ext cx="2321651" cy="1393164"/>
          </a:xfrm>
          <a:custGeom>
            <a:avLst/>
            <a:gdLst/>
            <a:ahLst/>
            <a:cxnLst/>
            <a:rect l="l" t="t" r="r" b="b"/>
            <a:pathLst>
              <a:path w="5104765" h="3063240">
                <a:moveTo>
                  <a:pt x="0" y="0"/>
                </a:moveTo>
                <a:lnTo>
                  <a:pt x="5104556" y="0"/>
                </a:lnTo>
                <a:lnTo>
                  <a:pt x="5104556" y="3062734"/>
                </a:lnTo>
                <a:lnTo>
                  <a:pt x="0" y="3062734"/>
                </a:lnTo>
                <a:lnTo>
                  <a:pt x="0" y="0"/>
                </a:lnTo>
                <a:close/>
              </a:path>
            </a:pathLst>
          </a:custGeom>
          <a:solidFill>
            <a:srgbClr val="14BBEA"/>
          </a:solidFill>
        </p:spPr>
        <p:txBody>
          <a:bodyPr wrap="square" lIns="0" tIns="0" rIns="0" bIns="0" rtlCol="0"/>
          <a:lstStyle/>
          <a:p>
            <a:endParaRPr sz="637"/>
          </a:p>
        </p:txBody>
      </p:sp>
      <p:sp>
        <p:nvSpPr>
          <p:cNvPr id="13" name="object 13"/>
          <p:cNvSpPr/>
          <p:nvPr/>
        </p:nvSpPr>
        <p:spPr>
          <a:xfrm>
            <a:off x="2157582" y="3008498"/>
            <a:ext cx="2321651" cy="1393164"/>
          </a:xfrm>
          <a:custGeom>
            <a:avLst/>
            <a:gdLst/>
            <a:ahLst/>
            <a:cxnLst/>
            <a:rect l="l" t="t" r="r" b="b"/>
            <a:pathLst>
              <a:path w="5104765" h="3063240">
                <a:moveTo>
                  <a:pt x="0" y="0"/>
                </a:moveTo>
                <a:lnTo>
                  <a:pt x="5104556" y="0"/>
                </a:lnTo>
                <a:lnTo>
                  <a:pt x="5104556" y="3062734"/>
                </a:lnTo>
                <a:lnTo>
                  <a:pt x="0" y="3062734"/>
                </a:lnTo>
                <a:lnTo>
                  <a:pt x="0" y="0"/>
                </a:lnTo>
                <a:close/>
              </a:path>
            </a:pathLst>
          </a:custGeom>
          <a:ln w="2617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637"/>
          </a:p>
        </p:txBody>
      </p:sp>
      <p:sp>
        <p:nvSpPr>
          <p:cNvPr id="14" name="object 14"/>
          <p:cNvSpPr txBox="1"/>
          <p:nvPr/>
        </p:nvSpPr>
        <p:spPr>
          <a:xfrm>
            <a:off x="2157582" y="3162864"/>
            <a:ext cx="2321651" cy="1020655"/>
          </a:xfrm>
          <a:prstGeom prst="rect">
            <a:avLst/>
          </a:prstGeom>
        </p:spPr>
        <p:txBody>
          <a:bodyPr vert="horz" wrap="square" lIns="0" tIns="35233" rIns="0" bIns="0" rtlCol="0">
            <a:spAutoFit/>
          </a:bodyPr>
          <a:lstStyle/>
          <a:p>
            <a:pPr marL="114075" marR="110898" indent="-578" algn="ctr">
              <a:lnSpc>
                <a:spcPct val="91800"/>
              </a:lnSpc>
              <a:spcBef>
                <a:spcPts val="277"/>
              </a:spcBef>
            </a:pPr>
            <a:r>
              <a:rPr sz="2319" spc="-5" dirty="0">
                <a:solidFill>
                  <a:srgbClr val="FFFFFF"/>
                </a:solidFill>
                <a:latin typeface="Calibri"/>
                <a:cs typeface="Calibri"/>
              </a:rPr>
              <a:t>Client </a:t>
            </a:r>
            <a:r>
              <a:rPr sz="2319" spc="-2" dirty="0">
                <a:solidFill>
                  <a:srgbClr val="FFFFFF"/>
                </a:solidFill>
                <a:latin typeface="Calibri"/>
                <a:cs typeface="Calibri"/>
              </a:rPr>
              <a:t>Side  </a:t>
            </a:r>
            <a:r>
              <a:rPr sz="2319" spc="-7" dirty="0">
                <a:solidFill>
                  <a:srgbClr val="FFFFFF"/>
                </a:solidFill>
                <a:latin typeface="Calibri"/>
                <a:cs typeface="Calibri"/>
              </a:rPr>
              <a:t>Javascript</a:t>
            </a:r>
            <a:r>
              <a:rPr sz="2319" spc="-27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19" spc="5" dirty="0">
                <a:solidFill>
                  <a:srgbClr val="FFFFFF"/>
                </a:solidFill>
                <a:latin typeface="Calibri"/>
                <a:cs typeface="Calibri"/>
              </a:rPr>
              <a:t>(jquery  </a:t>
            </a:r>
            <a:r>
              <a:rPr sz="2319" spc="-5" dirty="0">
                <a:solidFill>
                  <a:srgbClr val="FFFFFF"/>
                </a:solidFill>
                <a:latin typeface="Calibri"/>
                <a:cs typeface="Calibri"/>
              </a:rPr>
              <a:t>components)</a:t>
            </a:r>
            <a:endParaRPr sz="2319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4710103" y="3008498"/>
            <a:ext cx="2321651" cy="1393164"/>
          </a:xfrm>
          <a:custGeom>
            <a:avLst/>
            <a:gdLst/>
            <a:ahLst/>
            <a:cxnLst/>
            <a:rect l="l" t="t" r="r" b="b"/>
            <a:pathLst>
              <a:path w="5104765" h="3063240">
                <a:moveTo>
                  <a:pt x="0" y="0"/>
                </a:moveTo>
                <a:lnTo>
                  <a:pt x="5104556" y="0"/>
                </a:lnTo>
                <a:lnTo>
                  <a:pt x="5104556" y="3062734"/>
                </a:lnTo>
                <a:lnTo>
                  <a:pt x="0" y="3062734"/>
                </a:lnTo>
                <a:lnTo>
                  <a:pt x="0" y="0"/>
                </a:lnTo>
                <a:close/>
              </a:path>
            </a:pathLst>
          </a:custGeom>
          <a:solidFill>
            <a:srgbClr val="14BBEA"/>
          </a:solidFill>
        </p:spPr>
        <p:txBody>
          <a:bodyPr wrap="square" lIns="0" tIns="0" rIns="0" bIns="0" rtlCol="0"/>
          <a:lstStyle/>
          <a:p>
            <a:endParaRPr sz="637"/>
          </a:p>
        </p:txBody>
      </p:sp>
      <p:sp>
        <p:nvSpPr>
          <p:cNvPr id="16" name="object 16"/>
          <p:cNvSpPr/>
          <p:nvPr/>
        </p:nvSpPr>
        <p:spPr>
          <a:xfrm>
            <a:off x="4710103" y="3008498"/>
            <a:ext cx="2321651" cy="1393164"/>
          </a:xfrm>
          <a:custGeom>
            <a:avLst/>
            <a:gdLst/>
            <a:ahLst/>
            <a:cxnLst/>
            <a:rect l="l" t="t" r="r" b="b"/>
            <a:pathLst>
              <a:path w="5104765" h="3063240">
                <a:moveTo>
                  <a:pt x="0" y="0"/>
                </a:moveTo>
                <a:lnTo>
                  <a:pt x="5104556" y="0"/>
                </a:lnTo>
                <a:lnTo>
                  <a:pt x="5104556" y="3062734"/>
                </a:lnTo>
                <a:lnTo>
                  <a:pt x="0" y="3062734"/>
                </a:lnTo>
                <a:lnTo>
                  <a:pt x="0" y="0"/>
                </a:lnTo>
                <a:close/>
              </a:path>
            </a:pathLst>
          </a:custGeom>
          <a:ln w="2617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637"/>
          </a:p>
        </p:txBody>
      </p:sp>
      <p:sp>
        <p:nvSpPr>
          <p:cNvPr id="17" name="object 17"/>
          <p:cNvSpPr txBox="1"/>
          <p:nvPr/>
        </p:nvSpPr>
        <p:spPr>
          <a:xfrm>
            <a:off x="4710103" y="3325040"/>
            <a:ext cx="2321651" cy="708842"/>
          </a:xfrm>
          <a:prstGeom prst="rect">
            <a:avLst/>
          </a:prstGeom>
        </p:spPr>
        <p:txBody>
          <a:bodyPr vert="horz" wrap="square" lIns="0" tIns="41587" rIns="0" bIns="0" rtlCol="0">
            <a:spAutoFit/>
          </a:bodyPr>
          <a:lstStyle/>
          <a:p>
            <a:pPr marL="442438" marR="122162" indent="-317967">
              <a:lnSpc>
                <a:spcPts val="2551"/>
              </a:lnSpc>
              <a:spcBef>
                <a:spcPts val="327"/>
              </a:spcBef>
            </a:pPr>
            <a:r>
              <a:rPr sz="2319" dirty="0">
                <a:solidFill>
                  <a:srgbClr val="FFFFFF"/>
                </a:solidFill>
                <a:latin typeface="Calibri"/>
                <a:cs typeface="Calibri"/>
              </a:rPr>
              <a:t>HTML</a:t>
            </a:r>
            <a:r>
              <a:rPr sz="2319" spc="-3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19" spc="-25" dirty="0">
                <a:solidFill>
                  <a:srgbClr val="FFFFFF"/>
                </a:solidFill>
                <a:latin typeface="Calibri"/>
                <a:cs typeface="Calibri"/>
              </a:rPr>
              <a:t>Templates;  </a:t>
            </a:r>
            <a:r>
              <a:rPr sz="2319" dirty="0">
                <a:solidFill>
                  <a:srgbClr val="FFFFFF"/>
                </a:solidFill>
                <a:latin typeface="Calibri"/>
                <a:cs typeface="Calibri"/>
              </a:rPr>
              <a:t>CSS; </a:t>
            </a:r>
            <a:r>
              <a:rPr sz="2319" spc="-11" dirty="0">
                <a:solidFill>
                  <a:srgbClr val="FFFFFF"/>
                </a:solidFill>
                <a:latin typeface="Calibri"/>
                <a:cs typeface="Calibri"/>
              </a:rPr>
              <a:t>layouts</a:t>
            </a:r>
            <a:endParaRPr sz="2319">
              <a:latin typeface="Calibri"/>
              <a:cs typeface="Calibri"/>
            </a:endParaRPr>
          </a:p>
        </p:txBody>
      </p:sp>
      <p:sp>
        <p:nvSpPr>
          <p:cNvPr id="19" name="Title 18">
            <a:extLst>
              <a:ext uri="{FF2B5EF4-FFF2-40B4-BE49-F238E27FC236}">
                <a16:creationId xmlns:a16="http://schemas.microsoft.com/office/drawing/2014/main" id="{C6CEA654-61BE-4608-9B9A-F2755E7A0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933" y="169138"/>
            <a:ext cx="8520600" cy="572700"/>
          </a:xfrm>
        </p:spPr>
        <p:txBody>
          <a:bodyPr/>
          <a:lstStyle/>
          <a:p>
            <a:r>
              <a:rPr lang="en-US" sz="3600" spc="-23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The </a:t>
            </a:r>
            <a:r>
              <a:rPr lang="en-US" sz="3600" spc="-25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old (and </a:t>
            </a:r>
            <a:r>
              <a:rPr lang="en-US" sz="3600" spc="-43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current)</a:t>
            </a:r>
            <a:r>
              <a:rPr lang="en-US" sz="3600" spc="-234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lang="en-US" sz="3600" spc="-61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way</a:t>
            </a:r>
            <a:endParaRPr lang="en-KE" dirty="0">
              <a:solidFill>
                <a:schemeClr val="bg1"/>
              </a:solidFill>
              <a:latin typeface="Roboto Slab" panose="020B0604020202020204" charset="0"/>
              <a:ea typeface="Roboto Slab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54736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6323" y="3257321"/>
            <a:ext cx="7406236" cy="289"/>
          </a:xfrm>
          <a:custGeom>
            <a:avLst/>
            <a:gdLst/>
            <a:ahLst/>
            <a:cxnLst/>
            <a:rect l="l" t="t" r="r" b="b"/>
            <a:pathLst>
              <a:path w="16284575" h="634">
                <a:moveTo>
                  <a:pt x="0" y="0"/>
                </a:moveTo>
                <a:lnTo>
                  <a:pt x="16284321" y="1"/>
                </a:lnTo>
              </a:path>
            </a:pathLst>
          </a:custGeom>
          <a:ln w="10470">
            <a:solidFill>
              <a:srgbClr val="919191"/>
            </a:solidFill>
          </a:ln>
        </p:spPr>
        <p:txBody>
          <a:bodyPr wrap="square" lIns="0" tIns="0" rIns="0" bIns="0" rtlCol="0"/>
          <a:lstStyle/>
          <a:p>
            <a:endParaRPr sz="637"/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xfrm>
            <a:off x="800171" y="1237657"/>
            <a:ext cx="8170477" cy="1866562"/>
          </a:xfrm>
          <a:prstGeom prst="rect">
            <a:avLst/>
          </a:prstGeom>
        </p:spPr>
        <p:txBody>
          <a:bodyPr spcFirstLastPara="1" vert="horz" wrap="square" lIns="0" tIns="146710" rIns="0" bIns="0" rtlCol="0" anchor="t" anchorCtr="0">
            <a:spAutoFit/>
          </a:bodyPr>
          <a:lstStyle/>
          <a:p>
            <a:pPr marL="0" marR="2310" indent="0">
              <a:lnSpc>
                <a:spcPts val="6113"/>
              </a:lnSpc>
              <a:spcBef>
                <a:spcPts val="1155"/>
              </a:spcBef>
              <a:buNone/>
            </a:pPr>
            <a:r>
              <a:rPr spc="-32" dirty="0"/>
              <a:t>Modern </a:t>
            </a:r>
            <a:r>
              <a:rPr spc="-102" dirty="0"/>
              <a:t>Web  </a:t>
            </a:r>
            <a:r>
              <a:rPr spc="-48" dirty="0"/>
              <a:t>Application</a:t>
            </a:r>
            <a:r>
              <a:rPr spc="-111" dirty="0"/>
              <a:t> </a:t>
            </a:r>
            <a:r>
              <a:rPr spc="-57" dirty="0"/>
              <a:t>Architecture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86022" y="3326454"/>
            <a:ext cx="5719364" cy="282482"/>
          </a:xfrm>
          <a:prstGeom prst="rect">
            <a:avLst/>
          </a:prstGeom>
        </p:spPr>
        <p:txBody>
          <a:bodyPr vert="horz" wrap="square" lIns="0" tIns="6065" rIns="0" bIns="0" rtlCol="0">
            <a:spAutoFit/>
          </a:bodyPr>
          <a:lstStyle/>
          <a:p>
            <a:pPr marL="5776">
              <a:spcBef>
                <a:spcPts val="48"/>
              </a:spcBef>
              <a:tabLst>
                <a:tab pos="1258870" algn="l"/>
                <a:tab pos="2871230" algn="l"/>
                <a:tab pos="3074832" algn="l"/>
                <a:tab pos="3575897" algn="l"/>
                <a:tab pos="4829858" algn="l"/>
              </a:tabLst>
            </a:pPr>
            <a:r>
              <a:rPr sz="1796" spc="116" dirty="0">
                <a:solidFill>
                  <a:srgbClr val="43537B"/>
                </a:solidFill>
                <a:latin typeface="Calibri Light"/>
                <a:cs typeface="Calibri Light"/>
              </a:rPr>
              <a:t>ADVANCED	</a:t>
            </a:r>
            <a:r>
              <a:rPr sz="1796" spc="125" dirty="0">
                <a:solidFill>
                  <a:srgbClr val="43537B"/>
                </a:solidFill>
                <a:latin typeface="Calibri Light"/>
                <a:cs typeface="Calibri Light"/>
              </a:rPr>
              <a:t>APPLICATIONS	</a:t>
            </a:r>
            <a:r>
              <a:rPr sz="1796" dirty="0">
                <a:solidFill>
                  <a:srgbClr val="43537B"/>
                </a:solidFill>
                <a:latin typeface="Calibri Light"/>
                <a:cs typeface="Calibri Light"/>
              </a:rPr>
              <a:t>–	</a:t>
            </a:r>
            <a:r>
              <a:rPr sz="1796" spc="91" dirty="0">
                <a:solidFill>
                  <a:srgbClr val="43537B"/>
                </a:solidFill>
                <a:latin typeface="Calibri Light"/>
                <a:cs typeface="Calibri Light"/>
              </a:rPr>
              <a:t>FOR	</a:t>
            </a:r>
            <a:r>
              <a:rPr sz="1796" spc="116" dirty="0">
                <a:solidFill>
                  <a:srgbClr val="43537B"/>
                </a:solidFill>
                <a:latin typeface="Calibri Light"/>
                <a:cs typeface="Calibri Light"/>
              </a:rPr>
              <a:t>ADVANCED	</a:t>
            </a:r>
            <a:r>
              <a:rPr sz="1796" spc="125" dirty="0">
                <a:solidFill>
                  <a:srgbClr val="43537B"/>
                </a:solidFill>
                <a:latin typeface="Calibri Light"/>
                <a:cs typeface="Calibri Light"/>
              </a:rPr>
              <a:t>DEVICES</a:t>
            </a:r>
            <a:endParaRPr sz="1796">
              <a:latin typeface="Calibri Light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4042028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6"/>
          <p:cNvSpPr txBox="1"/>
          <p:nvPr/>
        </p:nvSpPr>
        <p:spPr>
          <a:xfrm>
            <a:off x="155175" y="168125"/>
            <a:ext cx="6091800" cy="5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Today’s Talk</a:t>
            </a:r>
            <a:endParaRPr sz="3000" b="1" dirty="0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43C45581-19C8-4211-959C-942A10EA702A}"/>
              </a:ext>
            </a:extLst>
          </p:cNvPr>
          <p:cNvSpPr txBox="1"/>
          <p:nvPr/>
        </p:nvSpPr>
        <p:spPr>
          <a:xfrm>
            <a:off x="158676" y="1035192"/>
            <a:ext cx="7881620" cy="27259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2035175">
              <a:lnSpc>
                <a:spcPct val="138500"/>
              </a:lnSpc>
              <a:spcBef>
                <a:spcPts val="95"/>
              </a:spcBef>
            </a:pPr>
            <a:r>
              <a:rPr sz="1200" spc="-5" dirty="0">
                <a:solidFill>
                  <a:srgbClr val="515151"/>
                </a:solidFill>
                <a:latin typeface="Calibri"/>
                <a:cs typeface="Calibri"/>
              </a:rPr>
              <a:t>Brief </a:t>
            </a:r>
            <a:r>
              <a:rPr sz="1200" spc="-10" dirty="0">
                <a:solidFill>
                  <a:srgbClr val="515151"/>
                </a:solidFill>
                <a:latin typeface="Calibri"/>
                <a:cs typeface="Calibri"/>
              </a:rPr>
              <a:t>History of </a:t>
            </a:r>
            <a:r>
              <a:rPr sz="1200" spc="-50" dirty="0">
                <a:solidFill>
                  <a:srgbClr val="515151"/>
                </a:solidFill>
                <a:latin typeface="Calibri"/>
                <a:cs typeface="Calibri"/>
              </a:rPr>
              <a:t>Web </a:t>
            </a:r>
            <a:r>
              <a:rPr sz="1200" spc="-10" dirty="0">
                <a:solidFill>
                  <a:srgbClr val="515151"/>
                </a:solidFill>
                <a:latin typeface="Calibri"/>
                <a:cs typeface="Calibri"/>
              </a:rPr>
              <a:t>Development  </a:t>
            </a:r>
            <a:r>
              <a:rPr sz="1200" spc="-15" dirty="0">
                <a:solidFill>
                  <a:srgbClr val="515151"/>
                </a:solidFill>
                <a:latin typeface="Calibri"/>
                <a:cs typeface="Calibri"/>
              </a:rPr>
              <a:t>Stages </a:t>
            </a:r>
            <a:r>
              <a:rPr sz="1200" spc="-10" dirty="0">
                <a:solidFill>
                  <a:srgbClr val="515151"/>
                </a:solidFill>
                <a:latin typeface="Calibri"/>
                <a:cs typeface="Calibri"/>
              </a:rPr>
              <a:t>of </a:t>
            </a:r>
            <a:r>
              <a:rPr sz="1200" spc="-50" dirty="0">
                <a:solidFill>
                  <a:srgbClr val="515151"/>
                </a:solidFill>
                <a:latin typeface="Calibri"/>
                <a:cs typeface="Calibri"/>
              </a:rPr>
              <a:t>Web</a:t>
            </a:r>
            <a:r>
              <a:rPr sz="1200" spc="0" dirty="0">
                <a:solidFill>
                  <a:srgbClr val="515151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515151"/>
                </a:solidFill>
                <a:latin typeface="Calibri"/>
                <a:cs typeface="Calibri"/>
              </a:rPr>
              <a:t>Development</a:t>
            </a:r>
            <a:endParaRPr sz="1200" dirty="0">
              <a:latin typeface="Calibri"/>
              <a:cs typeface="Calibri"/>
            </a:endParaRPr>
          </a:p>
          <a:p>
            <a:pPr marL="494030" indent="-300990">
              <a:lnSpc>
                <a:spcPts val="3515"/>
              </a:lnSpc>
              <a:buClr>
                <a:srgbClr val="14BBEA"/>
              </a:buClr>
              <a:buChar char="◦"/>
              <a:tabLst>
                <a:tab pos="494030" algn="l"/>
                <a:tab pos="494665" algn="l"/>
              </a:tabLst>
            </a:pPr>
            <a:r>
              <a:rPr sz="1200" spc="0" dirty="0">
                <a:solidFill>
                  <a:srgbClr val="515151"/>
                </a:solidFill>
                <a:latin typeface="Calibri"/>
                <a:cs typeface="Calibri"/>
              </a:rPr>
              <a:t>Concept </a:t>
            </a:r>
            <a:r>
              <a:rPr sz="1200" dirty="0">
                <a:solidFill>
                  <a:srgbClr val="515151"/>
                </a:solidFill>
                <a:latin typeface="Calibri"/>
                <a:cs typeface="Calibri"/>
              </a:rPr>
              <a:t>Development</a:t>
            </a:r>
            <a:endParaRPr sz="1200" dirty="0">
              <a:latin typeface="Calibri"/>
              <a:cs typeface="Calibri"/>
            </a:endParaRPr>
          </a:p>
          <a:p>
            <a:pPr marL="494030" indent="-300990">
              <a:lnSpc>
                <a:spcPct val="100000"/>
              </a:lnSpc>
              <a:spcBef>
                <a:spcPts val="295"/>
              </a:spcBef>
              <a:buClr>
                <a:srgbClr val="14BBEA"/>
              </a:buClr>
              <a:buChar char="◦"/>
              <a:tabLst>
                <a:tab pos="494030" algn="l"/>
                <a:tab pos="494665" algn="l"/>
              </a:tabLst>
            </a:pPr>
            <a:r>
              <a:rPr sz="1200" spc="-5" dirty="0">
                <a:solidFill>
                  <a:srgbClr val="515151"/>
                </a:solidFill>
                <a:latin typeface="Calibri"/>
                <a:cs typeface="Calibri"/>
              </a:rPr>
              <a:t>Prototyping</a:t>
            </a:r>
            <a:endParaRPr sz="1200" dirty="0">
              <a:latin typeface="Calibri"/>
              <a:cs typeface="Calibri"/>
            </a:endParaRPr>
          </a:p>
          <a:p>
            <a:pPr marL="494030" indent="-300990">
              <a:lnSpc>
                <a:spcPct val="100000"/>
              </a:lnSpc>
              <a:spcBef>
                <a:spcPts val="295"/>
              </a:spcBef>
              <a:buClr>
                <a:srgbClr val="14BBEA"/>
              </a:buClr>
              <a:buChar char="◦"/>
              <a:tabLst>
                <a:tab pos="494030" algn="l"/>
                <a:tab pos="494665" algn="l"/>
              </a:tabLst>
            </a:pPr>
            <a:r>
              <a:rPr sz="1200" dirty="0">
                <a:solidFill>
                  <a:srgbClr val="515151"/>
                </a:solidFill>
                <a:latin typeface="Calibri"/>
                <a:cs typeface="Calibri"/>
              </a:rPr>
              <a:t>Development</a:t>
            </a:r>
            <a:endParaRPr sz="1200" dirty="0">
              <a:latin typeface="Calibri"/>
              <a:cs typeface="Calibri"/>
            </a:endParaRPr>
          </a:p>
          <a:p>
            <a:pPr marL="494030" indent="-300990">
              <a:lnSpc>
                <a:spcPct val="100000"/>
              </a:lnSpc>
              <a:spcBef>
                <a:spcPts val="315"/>
              </a:spcBef>
              <a:buClr>
                <a:srgbClr val="14BBEA"/>
              </a:buClr>
              <a:buChar char="◦"/>
              <a:tabLst>
                <a:tab pos="494030" algn="l"/>
                <a:tab pos="494665" algn="l"/>
              </a:tabLst>
            </a:pPr>
            <a:r>
              <a:rPr sz="1200" spc="-45" dirty="0">
                <a:solidFill>
                  <a:srgbClr val="515151"/>
                </a:solidFill>
                <a:latin typeface="Calibri"/>
                <a:cs typeface="Calibri"/>
              </a:rPr>
              <a:t>Testing</a:t>
            </a:r>
            <a:endParaRPr sz="1200" dirty="0">
              <a:latin typeface="Calibri"/>
              <a:cs typeface="Calibri"/>
            </a:endParaRPr>
          </a:p>
          <a:p>
            <a:pPr marL="494030" indent="-300990">
              <a:lnSpc>
                <a:spcPct val="100000"/>
              </a:lnSpc>
              <a:spcBef>
                <a:spcPts val="295"/>
              </a:spcBef>
              <a:buClr>
                <a:srgbClr val="14BBEA"/>
              </a:buClr>
              <a:buChar char="◦"/>
              <a:tabLst>
                <a:tab pos="494030" algn="l"/>
                <a:tab pos="494665" algn="l"/>
              </a:tabLst>
            </a:pPr>
            <a:r>
              <a:rPr sz="1200" spc="0" dirty="0">
                <a:solidFill>
                  <a:srgbClr val="515151"/>
                </a:solidFill>
                <a:latin typeface="Calibri"/>
                <a:cs typeface="Calibri"/>
              </a:rPr>
              <a:t>Launch</a:t>
            </a:r>
            <a:endParaRPr sz="1200" dirty="0">
              <a:latin typeface="Calibri"/>
              <a:cs typeface="Calibri"/>
            </a:endParaRPr>
          </a:p>
          <a:p>
            <a:pPr marL="494030" indent="-300990">
              <a:lnSpc>
                <a:spcPct val="100000"/>
              </a:lnSpc>
              <a:spcBef>
                <a:spcPts val="290"/>
              </a:spcBef>
              <a:buClr>
                <a:srgbClr val="14BBEA"/>
              </a:buClr>
              <a:buChar char="◦"/>
              <a:tabLst>
                <a:tab pos="494030" algn="l"/>
                <a:tab pos="494665" algn="l"/>
              </a:tabLst>
            </a:pPr>
            <a:r>
              <a:rPr sz="1200" dirty="0">
                <a:solidFill>
                  <a:srgbClr val="515151"/>
                </a:solidFill>
                <a:latin typeface="Calibri"/>
                <a:cs typeface="Calibri"/>
              </a:rPr>
              <a:t>Maintenance</a:t>
            </a:r>
            <a:endParaRPr lang="en-US" sz="1200" dirty="0">
              <a:latin typeface="Calibri"/>
              <a:cs typeface="Calibri"/>
            </a:endParaRPr>
          </a:p>
          <a:p>
            <a:pPr marL="494030" indent="-300990">
              <a:lnSpc>
                <a:spcPct val="100000"/>
              </a:lnSpc>
              <a:spcBef>
                <a:spcPts val="290"/>
              </a:spcBef>
              <a:buClr>
                <a:srgbClr val="14BBEA"/>
              </a:buClr>
              <a:buChar char="◦"/>
              <a:tabLst>
                <a:tab pos="494030" algn="l"/>
                <a:tab pos="494665" algn="l"/>
              </a:tabLst>
            </a:pPr>
            <a:endParaRPr lang="en-US" sz="1200" spc="-65" dirty="0">
              <a:solidFill>
                <a:srgbClr val="515151"/>
              </a:solidFill>
              <a:latin typeface="Calibri"/>
              <a:cs typeface="Calibri"/>
            </a:endParaRPr>
          </a:p>
          <a:p>
            <a:pPr marL="193040">
              <a:lnSpc>
                <a:spcPct val="100000"/>
              </a:lnSpc>
              <a:spcBef>
                <a:spcPts val="290"/>
              </a:spcBef>
              <a:buClr>
                <a:srgbClr val="14BBEA"/>
              </a:buClr>
              <a:tabLst>
                <a:tab pos="494030" algn="l"/>
                <a:tab pos="494665" algn="l"/>
              </a:tabLst>
            </a:pPr>
            <a:r>
              <a:rPr sz="1200" spc="-65" dirty="0">
                <a:solidFill>
                  <a:srgbClr val="515151"/>
                </a:solidFill>
                <a:latin typeface="Calibri"/>
                <a:cs typeface="Calibri"/>
              </a:rPr>
              <a:t>Tools </a:t>
            </a:r>
            <a:r>
              <a:rPr sz="1200" spc="-5" dirty="0">
                <a:solidFill>
                  <a:srgbClr val="515151"/>
                </a:solidFill>
                <a:latin typeface="Calibri"/>
                <a:cs typeface="Calibri"/>
              </a:rPr>
              <a:t>&amp;</a:t>
            </a:r>
            <a:r>
              <a:rPr sz="1200" spc="50" dirty="0">
                <a:solidFill>
                  <a:srgbClr val="515151"/>
                </a:solidFill>
                <a:latin typeface="Calibri"/>
                <a:cs typeface="Calibri"/>
              </a:rPr>
              <a:t> </a:t>
            </a:r>
            <a:r>
              <a:rPr sz="1200" spc="-15" dirty="0">
                <a:solidFill>
                  <a:srgbClr val="515151"/>
                </a:solidFill>
                <a:latin typeface="Calibri"/>
                <a:cs typeface="Calibri"/>
              </a:rPr>
              <a:t>Frameworks</a:t>
            </a:r>
            <a:endParaRPr lang="en-US" sz="1200" spc="-15" dirty="0">
              <a:solidFill>
                <a:srgbClr val="515151"/>
              </a:solidFill>
              <a:latin typeface="Calibri"/>
              <a:cs typeface="Calibri"/>
            </a:endParaRPr>
          </a:p>
          <a:p>
            <a:pPr marL="193040">
              <a:lnSpc>
                <a:spcPct val="100000"/>
              </a:lnSpc>
              <a:spcBef>
                <a:spcPts val="290"/>
              </a:spcBef>
              <a:buClr>
                <a:srgbClr val="14BBEA"/>
              </a:buClr>
              <a:tabLst>
                <a:tab pos="494030" algn="l"/>
                <a:tab pos="494665" algn="l"/>
              </a:tabLst>
            </a:pPr>
            <a:r>
              <a:rPr sz="1200" spc="-15" dirty="0">
                <a:solidFill>
                  <a:srgbClr val="515151"/>
                </a:solidFill>
                <a:latin typeface="Calibri"/>
                <a:cs typeface="Calibri"/>
              </a:rPr>
              <a:t>Next </a:t>
            </a:r>
            <a:r>
              <a:rPr sz="1200" spc="-10" dirty="0">
                <a:solidFill>
                  <a:srgbClr val="515151"/>
                </a:solidFill>
                <a:latin typeface="Calibri"/>
                <a:cs typeface="Calibri"/>
              </a:rPr>
              <a:t>Generation Development </a:t>
            </a:r>
            <a:r>
              <a:rPr sz="1200" spc="-15" dirty="0">
                <a:solidFill>
                  <a:srgbClr val="515151"/>
                </a:solidFill>
                <a:latin typeface="Calibri"/>
                <a:cs typeface="Calibri"/>
              </a:rPr>
              <a:t>(exciting stuff!)  </a:t>
            </a:r>
            <a:endParaRPr lang="en-US" sz="1200" spc="-15" dirty="0">
              <a:solidFill>
                <a:srgbClr val="515151"/>
              </a:solidFill>
              <a:latin typeface="Calibri"/>
              <a:cs typeface="Calibri"/>
            </a:endParaRPr>
          </a:p>
          <a:p>
            <a:pPr marL="193040">
              <a:lnSpc>
                <a:spcPct val="100000"/>
              </a:lnSpc>
              <a:spcBef>
                <a:spcPts val="290"/>
              </a:spcBef>
              <a:buClr>
                <a:srgbClr val="14BBEA"/>
              </a:buClr>
              <a:tabLst>
                <a:tab pos="494030" algn="l"/>
                <a:tab pos="494665" algn="l"/>
              </a:tabLst>
            </a:pPr>
            <a:r>
              <a:rPr sz="1200" spc="-5" dirty="0">
                <a:solidFill>
                  <a:srgbClr val="515151"/>
                </a:solidFill>
                <a:latin typeface="Calibri"/>
                <a:cs typeface="Calibri"/>
              </a:rPr>
              <a:t>Q&amp;A</a:t>
            </a:r>
            <a:endParaRPr sz="12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825366" y="1753668"/>
            <a:ext cx="1752718" cy="1051515"/>
          </a:xfrm>
          <a:custGeom>
            <a:avLst/>
            <a:gdLst/>
            <a:ahLst/>
            <a:cxnLst/>
            <a:rect l="l" t="t" r="r" b="b"/>
            <a:pathLst>
              <a:path w="3853815" h="2312035">
                <a:moveTo>
                  <a:pt x="0" y="0"/>
                </a:moveTo>
                <a:lnTo>
                  <a:pt x="3853285" y="0"/>
                </a:lnTo>
                <a:lnTo>
                  <a:pt x="3853285" y="2311447"/>
                </a:lnTo>
                <a:lnTo>
                  <a:pt x="0" y="2311447"/>
                </a:lnTo>
                <a:lnTo>
                  <a:pt x="0" y="0"/>
                </a:lnTo>
                <a:close/>
              </a:path>
            </a:pathLst>
          </a:custGeom>
          <a:solidFill>
            <a:srgbClr val="14BBEA"/>
          </a:solidFill>
        </p:spPr>
        <p:txBody>
          <a:bodyPr wrap="square" lIns="0" tIns="0" rIns="0" bIns="0" rtlCol="0"/>
          <a:lstStyle/>
          <a:p>
            <a:endParaRPr sz="637"/>
          </a:p>
        </p:txBody>
      </p:sp>
      <p:sp>
        <p:nvSpPr>
          <p:cNvPr id="4" name="object 4"/>
          <p:cNvSpPr/>
          <p:nvPr/>
        </p:nvSpPr>
        <p:spPr>
          <a:xfrm>
            <a:off x="825366" y="1753668"/>
            <a:ext cx="1752718" cy="1051515"/>
          </a:xfrm>
          <a:custGeom>
            <a:avLst/>
            <a:gdLst/>
            <a:ahLst/>
            <a:cxnLst/>
            <a:rect l="l" t="t" r="r" b="b"/>
            <a:pathLst>
              <a:path w="3853815" h="2312035">
                <a:moveTo>
                  <a:pt x="0" y="0"/>
                </a:moveTo>
                <a:lnTo>
                  <a:pt x="3853286" y="0"/>
                </a:lnTo>
                <a:lnTo>
                  <a:pt x="3853286" y="2311447"/>
                </a:lnTo>
                <a:lnTo>
                  <a:pt x="0" y="2311447"/>
                </a:lnTo>
                <a:lnTo>
                  <a:pt x="0" y="0"/>
                </a:lnTo>
                <a:close/>
              </a:path>
            </a:pathLst>
          </a:custGeom>
          <a:ln w="2617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637"/>
          </a:p>
        </p:txBody>
      </p:sp>
      <p:sp>
        <p:nvSpPr>
          <p:cNvPr id="5" name="object 5"/>
          <p:cNvSpPr txBox="1"/>
          <p:nvPr/>
        </p:nvSpPr>
        <p:spPr>
          <a:xfrm>
            <a:off x="825366" y="1933832"/>
            <a:ext cx="1752718" cy="682604"/>
          </a:xfrm>
          <a:prstGeom prst="rect">
            <a:avLst/>
          </a:prstGeom>
        </p:spPr>
        <p:txBody>
          <a:bodyPr vert="horz" wrap="square" lIns="0" tIns="28302" rIns="0" bIns="0" rtlCol="0">
            <a:spAutoFit/>
          </a:bodyPr>
          <a:lstStyle/>
          <a:p>
            <a:pPr marL="450814" marR="448503" indent="1155" algn="ctr">
              <a:lnSpc>
                <a:spcPts val="1650"/>
              </a:lnSpc>
              <a:spcBef>
                <a:spcPts val="223"/>
              </a:spcBef>
            </a:pPr>
            <a:r>
              <a:rPr sz="1501" spc="-2" dirty="0">
                <a:solidFill>
                  <a:srgbClr val="FFFFFF"/>
                </a:solidFill>
                <a:latin typeface="Calibri"/>
                <a:cs typeface="Calibri"/>
              </a:rPr>
              <a:t>Models  </a:t>
            </a:r>
            <a:r>
              <a:rPr sz="1501" spc="-5" dirty="0">
                <a:solidFill>
                  <a:srgbClr val="FFFFFF"/>
                </a:solidFill>
                <a:latin typeface="Calibri"/>
                <a:cs typeface="Calibri"/>
              </a:rPr>
              <a:t>(database,  d</a:t>
            </a:r>
            <a:r>
              <a:rPr sz="1501" spc="-7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501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1501" spc="-5" dirty="0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sz="1501" spc="-2" dirty="0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sz="1501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501" spc="-14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501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501" spc="-2" dirty="0">
                <a:solidFill>
                  <a:srgbClr val="FFFFFF"/>
                </a:solidFill>
                <a:latin typeface="Calibri"/>
                <a:cs typeface="Calibri"/>
              </a:rPr>
              <a:t>)</a:t>
            </a:r>
            <a:endParaRPr sz="1501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754043" y="1753668"/>
            <a:ext cx="1752718" cy="1051515"/>
          </a:xfrm>
          <a:custGeom>
            <a:avLst/>
            <a:gdLst/>
            <a:ahLst/>
            <a:cxnLst/>
            <a:rect l="l" t="t" r="r" b="b"/>
            <a:pathLst>
              <a:path w="3853815" h="2312035">
                <a:moveTo>
                  <a:pt x="0" y="0"/>
                </a:moveTo>
                <a:lnTo>
                  <a:pt x="3853285" y="0"/>
                </a:lnTo>
                <a:lnTo>
                  <a:pt x="3853285" y="2311447"/>
                </a:lnTo>
                <a:lnTo>
                  <a:pt x="0" y="2311447"/>
                </a:lnTo>
                <a:lnTo>
                  <a:pt x="0" y="0"/>
                </a:lnTo>
                <a:close/>
              </a:path>
            </a:pathLst>
          </a:custGeom>
          <a:solidFill>
            <a:srgbClr val="14BBEA"/>
          </a:solidFill>
        </p:spPr>
        <p:txBody>
          <a:bodyPr wrap="square" lIns="0" tIns="0" rIns="0" bIns="0" rtlCol="0"/>
          <a:lstStyle/>
          <a:p>
            <a:endParaRPr sz="637"/>
          </a:p>
        </p:txBody>
      </p:sp>
      <p:sp>
        <p:nvSpPr>
          <p:cNvPr id="7" name="object 7"/>
          <p:cNvSpPr/>
          <p:nvPr/>
        </p:nvSpPr>
        <p:spPr>
          <a:xfrm>
            <a:off x="2754043" y="1753668"/>
            <a:ext cx="1752718" cy="1051515"/>
          </a:xfrm>
          <a:custGeom>
            <a:avLst/>
            <a:gdLst/>
            <a:ahLst/>
            <a:cxnLst/>
            <a:rect l="l" t="t" r="r" b="b"/>
            <a:pathLst>
              <a:path w="3853815" h="2312035">
                <a:moveTo>
                  <a:pt x="0" y="0"/>
                </a:moveTo>
                <a:lnTo>
                  <a:pt x="3853285" y="0"/>
                </a:lnTo>
                <a:lnTo>
                  <a:pt x="3853285" y="2311447"/>
                </a:lnTo>
                <a:lnTo>
                  <a:pt x="0" y="2311447"/>
                </a:lnTo>
                <a:lnTo>
                  <a:pt x="0" y="0"/>
                </a:lnTo>
                <a:close/>
              </a:path>
            </a:pathLst>
          </a:custGeom>
          <a:ln w="2617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637"/>
          </a:p>
        </p:txBody>
      </p:sp>
      <p:sp>
        <p:nvSpPr>
          <p:cNvPr id="8" name="object 8"/>
          <p:cNvSpPr txBox="1"/>
          <p:nvPr/>
        </p:nvSpPr>
        <p:spPr>
          <a:xfrm>
            <a:off x="2754043" y="1829183"/>
            <a:ext cx="1752718" cy="890398"/>
          </a:xfrm>
          <a:prstGeom prst="rect">
            <a:avLst/>
          </a:prstGeom>
        </p:spPr>
        <p:txBody>
          <a:bodyPr vert="horz" wrap="square" lIns="0" tIns="5487" rIns="0" bIns="0" rtlCol="0">
            <a:spAutoFit/>
          </a:bodyPr>
          <a:lstStyle/>
          <a:p>
            <a:pPr marL="560268">
              <a:lnSpc>
                <a:spcPts val="1726"/>
              </a:lnSpc>
              <a:spcBef>
                <a:spcPts val="43"/>
              </a:spcBef>
            </a:pPr>
            <a:r>
              <a:rPr sz="1501" dirty="0">
                <a:solidFill>
                  <a:srgbClr val="FFFFFF"/>
                </a:solidFill>
                <a:latin typeface="Calibri"/>
                <a:cs typeface="Calibri"/>
              </a:rPr>
              <a:t>Services</a:t>
            </a:r>
            <a:endParaRPr sz="1501">
              <a:latin typeface="Calibri"/>
              <a:cs typeface="Calibri"/>
            </a:endParaRPr>
          </a:p>
          <a:p>
            <a:pPr marL="72200" marR="69889" algn="ctr">
              <a:lnSpc>
                <a:spcPts val="1650"/>
              </a:lnSpc>
              <a:spcBef>
                <a:spcPts val="104"/>
              </a:spcBef>
            </a:pPr>
            <a:r>
              <a:rPr sz="1501" spc="-2" dirty="0">
                <a:solidFill>
                  <a:srgbClr val="FFFFFF"/>
                </a:solidFill>
                <a:latin typeface="Calibri"/>
                <a:cs typeface="Calibri"/>
              </a:rPr>
              <a:t>(API, </a:t>
            </a:r>
            <a:r>
              <a:rPr sz="1501" spc="-5" dirty="0">
                <a:solidFill>
                  <a:srgbClr val="FFFFFF"/>
                </a:solidFill>
                <a:latin typeface="Calibri"/>
                <a:cs typeface="Calibri"/>
              </a:rPr>
              <a:t>Authentication,  </a:t>
            </a:r>
            <a:r>
              <a:rPr sz="1501" spc="-2" dirty="0">
                <a:solidFill>
                  <a:srgbClr val="FFFFFF"/>
                </a:solidFill>
                <a:latin typeface="Calibri"/>
                <a:cs typeface="Calibri"/>
              </a:rPr>
              <a:t>Caching,  </a:t>
            </a:r>
            <a:r>
              <a:rPr sz="1501" spc="-5" dirty="0">
                <a:solidFill>
                  <a:srgbClr val="FFFFFF"/>
                </a:solidFill>
                <a:latin typeface="Calibri"/>
                <a:cs typeface="Calibri"/>
              </a:rPr>
              <a:t>Serialization)</a:t>
            </a:r>
            <a:endParaRPr sz="1501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682720" y="1753668"/>
            <a:ext cx="1752718" cy="1051515"/>
          </a:xfrm>
          <a:custGeom>
            <a:avLst/>
            <a:gdLst/>
            <a:ahLst/>
            <a:cxnLst/>
            <a:rect l="l" t="t" r="r" b="b"/>
            <a:pathLst>
              <a:path w="3853815" h="2312035">
                <a:moveTo>
                  <a:pt x="0" y="0"/>
                </a:moveTo>
                <a:lnTo>
                  <a:pt x="3853285" y="0"/>
                </a:lnTo>
                <a:lnTo>
                  <a:pt x="3853285" y="2311447"/>
                </a:lnTo>
                <a:lnTo>
                  <a:pt x="0" y="2311447"/>
                </a:lnTo>
                <a:lnTo>
                  <a:pt x="0" y="0"/>
                </a:lnTo>
                <a:close/>
              </a:path>
            </a:pathLst>
          </a:custGeom>
          <a:solidFill>
            <a:srgbClr val="14BBEA"/>
          </a:solidFill>
        </p:spPr>
        <p:txBody>
          <a:bodyPr wrap="square" lIns="0" tIns="0" rIns="0" bIns="0" rtlCol="0"/>
          <a:lstStyle/>
          <a:p>
            <a:endParaRPr sz="637"/>
          </a:p>
        </p:txBody>
      </p:sp>
      <p:sp>
        <p:nvSpPr>
          <p:cNvPr id="10" name="object 10"/>
          <p:cNvSpPr/>
          <p:nvPr/>
        </p:nvSpPr>
        <p:spPr>
          <a:xfrm>
            <a:off x="4682720" y="1753668"/>
            <a:ext cx="1752718" cy="1051515"/>
          </a:xfrm>
          <a:custGeom>
            <a:avLst/>
            <a:gdLst/>
            <a:ahLst/>
            <a:cxnLst/>
            <a:rect l="l" t="t" r="r" b="b"/>
            <a:pathLst>
              <a:path w="3853815" h="2312035">
                <a:moveTo>
                  <a:pt x="0" y="0"/>
                </a:moveTo>
                <a:lnTo>
                  <a:pt x="3853286" y="0"/>
                </a:lnTo>
                <a:lnTo>
                  <a:pt x="3853286" y="2311447"/>
                </a:lnTo>
                <a:lnTo>
                  <a:pt x="0" y="2311447"/>
                </a:lnTo>
                <a:lnTo>
                  <a:pt x="0" y="0"/>
                </a:lnTo>
                <a:close/>
              </a:path>
            </a:pathLst>
          </a:custGeom>
          <a:ln w="2617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637"/>
          </a:p>
        </p:txBody>
      </p:sp>
      <p:sp>
        <p:nvSpPr>
          <p:cNvPr id="11" name="object 11"/>
          <p:cNvSpPr txBox="1"/>
          <p:nvPr/>
        </p:nvSpPr>
        <p:spPr>
          <a:xfrm>
            <a:off x="4682720" y="2038480"/>
            <a:ext cx="1752718" cy="464595"/>
          </a:xfrm>
          <a:prstGeom prst="rect">
            <a:avLst/>
          </a:prstGeom>
        </p:spPr>
        <p:txBody>
          <a:bodyPr vert="horz" wrap="square" lIns="0" tIns="28302" rIns="0" bIns="0" rtlCol="0">
            <a:spAutoFit/>
          </a:bodyPr>
          <a:lstStyle/>
          <a:p>
            <a:pPr marL="80286" marR="78264" indent="244034">
              <a:lnSpc>
                <a:spcPts val="1650"/>
              </a:lnSpc>
              <a:spcBef>
                <a:spcPts val="223"/>
              </a:spcBef>
            </a:pPr>
            <a:r>
              <a:rPr sz="1501" spc="-2" dirty="0">
                <a:solidFill>
                  <a:srgbClr val="FFFFFF"/>
                </a:solidFill>
                <a:latin typeface="Calibri"/>
                <a:cs typeface="Calibri"/>
              </a:rPr>
              <a:t>Business </a:t>
            </a:r>
            <a:r>
              <a:rPr sz="1501" spc="-5" dirty="0">
                <a:solidFill>
                  <a:srgbClr val="FFFFFF"/>
                </a:solidFill>
                <a:latin typeface="Calibri"/>
                <a:cs typeface="Calibri"/>
              </a:rPr>
              <a:t>Logic  </a:t>
            </a:r>
            <a:r>
              <a:rPr sz="1501" spc="-7" dirty="0">
                <a:solidFill>
                  <a:srgbClr val="FFFFFF"/>
                </a:solidFill>
                <a:latin typeface="Calibri"/>
                <a:cs typeface="Calibri"/>
              </a:rPr>
              <a:t>(controllers,</a:t>
            </a:r>
            <a:r>
              <a:rPr sz="1501" spc="-3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501" spc="-11" dirty="0">
                <a:solidFill>
                  <a:srgbClr val="FFFFFF"/>
                </a:solidFill>
                <a:latin typeface="Calibri"/>
                <a:cs typeface="Calibri"/>
              </a:rPr>
              <a:t>routers)</a:t>
            </a:r>
            <a:endParaRPr sz="1501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6611398" y="1753668"/>
            <a:ext cx="1752718" cy="1051515"/>
          </a:xfrm>
          <a:custGeom>
            <a:avLst/>
            <a:gdLst/>
            <a:ahLst/>
            <a:cxnLst/>
            <a:rect l="l" t="t" r="r" b="b"/>
            <a:pathLst>
              <a:path w="3853815" h="2312035">
                <a:moveTo>
                  <a:pt x="0" y="0"/>
                </a:moveTo>
                <a:lnTo>
                  <a:pt x="3853285" y="0"/>
                </a:lnTo>
                <a:lnTo>
                  <a:pt x="3853285" y="2311447"/>
                </a:lnTo>
                <a:lnTo>
                  <a:pt x="0" y="2311447"/>
                </a:lnTo>
                <a:lnTo>
                  <a:pt x="0" y="0"/>
                </a:lnTo>
                <a:close/>
              </a:path>
            </a:pathLst>
          </a:custGeom>
          <a:solidFill>
            <a:srgbClr val="14BBEA"/>
          </a:solidFill>
        </p:spPr>
        <p:txBody>
          <a:bodyPr wrap="square" lIns="0" tIns="0" rIns="0" bIns="0" rtlCol="0"/>
          <a:lstStyle/>
          <a:p>
            <a:endParaRPr sz="637"/>
          </a:p>
        </p:txBody>
      </p:sp>
      <p:sp>
        <p:nvSpPr>
          <p:cNvPr id="13" name="object 13"/>
          <p:cNvSpPr/>
          <p:nvPr/>
        </p:nvSpPr>
        <p:spPr>
          <a:xfrm>
            <a:off x="6611398" y="1753668"/>
            <a:ext cx="1752718" cy="1051515"/>
          </a:xfrm>
          <a:custGeom>
            <a:avLst/>
            <a:gdLst/>
            <a:ahLst/>
            <a:cxnLst/>
            <a:rect l="l" t="t" r="r" b="b"/>
            <a:pathLst>
              <a:path w="3853815" h="2312035">
                <a:moveTo>
                  <a:pt x="0" y="0"/>
                </a:moveTo>
                <a:lnTo>
                  <a:pt x="3853285" y="0"/>
                </a:lnTo>
                <a:lnTo>
                  <a:pt x="3853285" y="2311447"/>
                </a:lnTo>
                <a:lnTo>
                  <a:pt x="0" y="2311447"/>
                </a:lnTo>
                <a:lnTo>
                  <a:pt x="0" y="0"/>
                </a:lnTo>
                <a:close/>
              </a:path>
            </a:pathLst>
          </a:custGeom>
          <a:ln w="2617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637"/>
          </a:p>
        </p:txBody>
      </p:sp>
      <p:sp>
        <p:nvSpPr>
          <p:cNvPr id="14" name="object 14"/>
          <p:cNvSpPr txBox="1"/>
          <p:nvPr/>
        </p:nvSpPr>
        <p:spPr>
          <a:xfrm>
            <a:off x="6611398" y="1933832"/>
            <a:ext cx="1752718" cy="682604"/>
          </a:xfrm>
          <a:prstGeom prst="rect">
            <a:avLst/>
          </a:prstGeom>
        </p:spPr>
        <p:txBody>
          <a:bodyPr vert="horz" wrap="square" lIns="0" tIns="28302" rIns="0" bIns="0" rtlCol="0">
            <a:spAutoFit/>
          </a:bodyPr>
          <a:lstStyle/>
          <a:p>
            <a:pPr marL="274358" marR="272625" indent="866" algn="ctr">
              <a:lnSpc>
                <a:spcPts val="1650"/>
              </a:lnSpc>
              <a:spcBef>
                <a:spcPts val="223"/>
              </a:spcBef>
            </a:pPr>
            <a:r>
              <a:rPr sz="1501" spc="-2" dirty="0">
                <a:solidFill>
                  <a:srgbClr val="FFFFFF"/>
                </a:solidFill>
                <a:latin typeface="Calibri"/>
                <a:cs typeface="Calibri"/>
              </a:rPr>
              <a:t>View </a:t>
            </a:r>
            <a:r>
              <a:rPr sz="1501" spc="-11" dirty="0">
                <a:solidFill>
                  <a:srgbClr val="FFFFFF"/>
                </a:solidFill>
                <a:latin typeface="Calibri"/>
                <a:cs typeface="Calibri"/>
              </a:rPr>
              <a:t>Layer  </a:t>
            </a:r>
            <a:r>
              <a:rPr sz="1501" spc="-5" dirty="0">
                <a:solidFill>
                  <a:srgbClr val="FFFFFF"/>
                </a:solidFill>
                <a:latin typeface="Calibri"/>
                <a:cs typeface="Calibri"/>
              </a:rPr>
              <a:t>(code to</a:t>
            </a:r>
            <a:r>
              <a:rPr sz="1501" spc="-39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501" spc="-5" dirty="0">
                <a:solidFill>
                  <a:srgbClr val="FFFFFF"/>
                </a:solidFill>
                <a:latin typeface="Calibri"/>
                <a:cs typeface="Calibri"/>
              </a:rPr>
              <a:t>render  </a:t>
            </a:r>
            <a:r>
              <a:rPr sz="1501" spc="-2" dirty="0">
                <a:solidFill>
                  <a:srgbClr val="FFFFFF"/>
                </a:solidFill>
                <a:latin typeface="Calibri"/>
                <a:cs typeface="Calibri"/>
              </a:rPr>
              <a:t>HTML)</a:t>
            </a:r>
            <a:endParaRPr sz="1501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789705" y="2981116"/>
            <a:ext cx="1752718" cy="1051515"/>
          </a:xfrm>
          <a:custGeom>
            <a:avLst/>
            <a:gdLst/>
            <a:ahLst/>
            <a:cxnLst/>
            <a:rect l="l" t="t" r="r" b="b"/>
            <a:pathLst>
              <a:path w="3853815" h="2312034">
                <a:moveTo>
                  <a:pt x="0" y="0"/>
                </a:moveTo>
                <a:lnTo>
                  <a:pt x="3853285" y="0"/>
                </a:lnTo>
                <a:lnTo>
                  <a:pt x="3853285" y="2311448"/>
                </a:lnTo>
                <a:lnTo>
                  <a:pt x="0" y="2311448"/>
                </a:lnTo>
                <a:lnTo>
                  <a:pt x="0" y="0"/>
                </a:lnTo>
                <a:close/>
              </a:path>
            </a:pathLst>
          </a:custGeom>
          <a:solidFill>
            <a:srgbClr val="14BBEA"/>
          </a:solidFill>
        </p:spPr>
        <p:txBody>
          <a:bodyPr wrap="square" lIns="0" tIns="0" rIns="0" bIns="0" rtlCol="0"/>
          <a:lstStyle/>
          <a:p>
            <a:endParaRPr sz="637"/>
          </a:p>
        </p:txBody>
      </p:sp>
      <p:sp>
        <p:nvSpPr>
          <p:cNvPr id="16" name="object 16"/>
          <p:cNvSpPr/>
          <p:nvPr/>
        </p:nvSpPr>
        <p:spPr>
          <a:xfrm>
            <a:off x="1789705" y="2981116"/>
            <a:ext cx="1752718" cy="1051515"/>
          </a:xfrm>
          <a:custGeom>
            <a:avLst/>
            <a:gdLst/>
            <a:ahLst/>
            <a:cxnLst/>
            <a:rect l="l" t="t" r="r" b="b"/>
            <a:pathLst>
              <a:path w="3853815" h="2312034">
                <a:moveTo>
                  <a:pt x="0" y="0"/>
                </a:moveTo>
                <a:lnTo>
                  <a:pt x="3853285" y="0"/>
                </a:lnTo>
                <a:lnTo>
                  <a:pt x="3853285" y="2311448"/>
                </a:lnTo>
                <a:lnTo>
                  <a:pt x="0" y="2311448"/>
                </a:lnTo>
                <a:lnTo>
                  <a:pt x="0" y="0"/>
                </a:lnTo>
                <a:close/>
              </a:path>
            </a:pathLst>
          </a:custGeom>
          <a:ln w="2617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637"/>
          </a:p>
        </p:txBody>
      </p:sp>
      <p:sp>
        <p:nvSpPr>
          <p:cNvPr id="17" name="object 17"/>
          <p:cNvSpPr txBox="1"/>
          <p:nvPr/>
        </p:nvSpPr>
        <p:spPr>
          <a:xfrm>
            <a:off x="1789705" y="3265735"/>
            <a:ext cx="1752718" cy="464595"/>
          </a:xfrm>
          <a:prstGeom prst="rect">
            <a:avLst/>
          </a:prstGeom>
        </p:spPr>
        <p:txBody>
          <a:bodyPr vert="horz" wrap="square" lIns="0" tIns="28302" rIns="0" bIns="0" rtlCol="0">
            <a:spAutoFit/>
          </a:bodyPr>
          <a:lstStyle/>
          <a:p>
            <a:pPr marL="122162" marR="120140" indent="465254">
              <a:lnSpc>
                <a:spcPts val="1650"/>
              </a:lnSpc>
              <a:spcBef>
                <a:spcPts val="223"/>
              </a:spcBef>
            </a:pPr>
            <a:r>
              <a:rPr sz="1501" spc="-2" dirty="0">
                <a:solidFill>
                  <a:srgbClr val="FFFFFF"/>
                </a:solidFill>
                <a:latin typeface="Calibri"/>
                <a:cs typeface="Calibri"/>
              </a:rPr>
              <a:t>Models  (client side</a:t>
            </a:r>
            <a:r>
              <a:rPr sz="1501" spc="-3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501" spc="-2" dirty="0">
                <a:solidFill>
                  <a:srgbClr val="FFFFFF"/>
                </a:solidFill>
                <a:latin typeface="Calibri"/>
                <a:cs typeface="Calibri"/>
              </a:rPr>
              <a:t>models)</a:t>
            </a:r>
            <a:endParaRPr sz="1501">
              <a:latin typeface="Calibri"/>
              <a:cs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3718381" y="2981116"/>
            <a:ext cx="1752718" cy="1051515"/>
          </a:xfrm>
          <a:custGeom>
            <a:avLst/>
            <a:gdLst/>
            <a:ahLst/>
            <a:cxnLst/>
            <a:rect l="l" t="t" r="r" b="b"/>
            <a:pathLst>
              <a:path w="3853815" h="2312034">
                <a:moveTo>
                  <a:pt x="0" y="0"/>
                </a:moveTo>
                <a:lnTo>
                  <a:pt x="3853285" y="0"/>
                </a:lnTo>
                <a:lnTo>
                  <a:pt x="3853285" y="2311448"/>
                </a:lnTo>
                <a:lnTo>
                  <a:pt x="0" y="2311448"/>
                </a:lnTo>
                <a:lnTo>
                  <a:pt x="0" y="0"/>
                </a:lnTo>
                <a:close/>
              </a:path>
            </a:pathLst>
          </a:custGeom>
          <a:solidFill>
            <a:srgbClr val="14BBEA"/>
          </a:solidFill>
        </p:spPr>
        <p:txBody>
          <a:bodyPr wrap="square" lIns="0" tIns="0" rIns="0" bIns="0" rtlCol="0"/>
          <a:lstStyle/>
          <a:p>
            <a:endParaRPr sz="637"/>
          </a:p>
        </p:txBody>
      </p:sp>
      <p:sp>
        <p:nvSpPr>
          <p:cNvPr id="19" name="object 19"/>
          <p:cNvSpPr/>
          <p:nvPr/>
        </p:nvSpPr>
        <p:spPr>
          <a:xfrm>
            <a:off x="3718381" y="2981116"/>
            <a:ext cx="1752718" cy="1051515"/>
          </a:xfrm>
          <a:custGeom>
            <a:avLst/>
            <a:gdLst/>
            <a:ahLst/>
            <a:cxnLst/>
            <a:rect l="l" t="t" r="r" b="b"/>
            <a:pathLst>
              <a:path w="3853815" h="2312034">
                <a:moveTo>
                  <a:pt x="0" y="0"/>
                </a:moveTo>
                <a:lnTo>
                  <a:pt x="3853286" y="0"/>
                </a:lnTo>
                <a:lnTo>
                  <a:pt x="3853286" y="2311448"/>
                </a:lnTo>
                <a:lnTo>
                  <a:pt x="0" y="2311448"/>
                </a:lnTo>
                <a:lnTo>
                  <a:pt x="0" y="0"/>
                </a:lnTo>
                <a:close/>
              </a:path>
            </a:pathLst>
          </a:custGeom>
          <a:ln w="2617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637"/>
          </a:p>
        </p:txBody>
      </p:sp>
      <p:sp>
        <p:nvSpPr>
          <p:cNvPr id="20" name="object 20"/>
          <p:cNvSpPr txBox="1"/>
          <p:nvPr/>
        </p:nvSpPr>
        <p:spPr>
          <a:xfrm>
            <a:off x="3718381" y="3161087"/>
            <a:ext cx="1752718" cy="669780"/>
          </a:xfrm>
          <a:prstGeom prst="rect">
            <a:avLst/>
          </a:prstGeom>
        </p:spPr>
        <p:txBody>
          <a:bodyPr vert="horz" wrap="square" lIns="0" tIns="28302" rIns="0" bIns="0" rtlCol="0">
            <a:spAutoFit/>
          </a:bodyPr>
          <a:lstStyle/>
          <a:p>
            <a:pPr marL="382946" marR="378614" algn="ctr">
              <a:lnSpc>
                <a:spcPts val="1650"/>
              </a:lnSpc>
              <a:spcBef>
                <a:spcPts val="223"/>
              </a:spcBef>
            </a:pPr>
            <a:r>
              <a:rPr sz="1501" dirty="0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r>
              <a:rPr sz="1501" spc="-2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501" dirty="0">
                <a:solidFill>
                  <a:srgbClr val="FFFFFF"/>
                </a:solidFill>
                <a:latin typeface="Calibri"/>
                <a:cs typeface="Calibri"/>
              </a:rPr>
              <a:t>ese</a:t>
            </a:r>
            <a:r>
              <a:rPr sz="1501" spc="-11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501" spc="-18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501" spc="-9" dirty="0">
                <a:solidFill>
                  <a:srgbClr val="FFFFFF"/>
                </a:solidFill>
                <a:latin typeface="Calibri"/>
                <a:cs typeface="Calibri"/>
              </a:rPr>
              <a:t>at</a:t>
            </a:r>
            <a:r>
              <a:rPr sz="1501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501" spc="-7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501" spc="-2" dirty="0">
                <a:solidFill>
                  <a:srgbClr val="FFFFFF"/>
                </a:solidFill>
                <a:latin typeface="Calibri"/>
                <a:cs typeface="Calibri"/>
              </a:rPr>
              <a:t>n  </a:t>
            </a:r>
            <a:r>
              <a:rPr sz="1501" dirty="0">
                <a:solidFill>
                  <a:srgbClr val="FFFFFF"/>
                </a:solidFill>
                <a:latin typeface="Calibri"/>
                <a:cs typeface="Calibri"/>
              </a:rPr>
              <a:t>(HTML,</a:t>
            </a:r>
            <a:r>
              <a:rPr sz="1501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501" spc="-2" dirty="0">
                <a:solidFill>
                  <a:srgbClr val="FFFFFF"/>
                </a:solidFill>
                <a:latin typeface="Calibri"/>
                <a:cs typeface="Calibri"/>
              </a:rPr>
              <a:t>CSS,</a:t>
            </a:r>
            <a:endParaRPr sz="1501">
              <a:latin typeface="Calibri"/>
              <a:cs typeface="Calibri"/>
            </a:endParaRPr>
          </a:p>
          <a:p>
            <a:pPr algn="ctr">
              <a:lnSpc>
                <a:spcPts val="1619"/>
              </a:lnSpc>
            </a:pPr>
            <a:r>
              <a:rPr sz="1501" spc="-7" dirty="0">
                <a:solidFill>
                  <a:srgbClr val="FFFFFF"/>
                </a:solidFill>
                <a:latin typeface="Calibri"/>
                <a:cs typeface="Calibri"/>
              </a:rPr>
              <a:t>Responsive)</a:t>
            </a:r>
            <a:endParaRPr sz="1501">
              <a:latin typeface="Calibri"/>
              <a:cs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5647059" y="2981116"/>
            <a:ext cx="1752718" cy="1051515"/>
          </a:xfrm>
          <a:custGeom>
            <a:avLst/>
            <a:gdLst/>
            <a:ahLst/>
            <a:cxnLst/>
            <a:rect l="l" t="t" r="r" b="b"/>
            <a:pathLst>
              <a:path w="3853815" h="2312034">
                <a:moveTo>
                  <a:pt x="0" y="0"/>
                </a:moveTo>
                <a:lnTo>
                  <a:pt x="3853285" y="0"/>
                </a:lnTo>
                <a:lnTo>
                  <a:pt x="3853285" y="2311448"/>
                </a:lnTo>
                <a:lnTo>
                  <a:pt x="0" y="2311448"/>
                </a:lnTo>
                <a:lnTo>
                  <a:pt x="0" y="0"/>
                </a:lnTo>
                <a:close/>
              </a:path>
            </a:pathLst>
          </a:custGeom>
          <a:solidFill>
            <a:srgbClr val="14BBEA"/>
          </a:solidFill>
        </p:spPr>
        <p:txBody>
          <a:bodyPr wrap="square" lIns="0" tIns="0" rIns="0" bIns="0" rtlCol="0"/>
          <a:lstStyle/>
          <a:p>
            <a:endParaRPr sz="637"/>
          </a:p>
        </p:txBody>
      </p:sp>
      <p:sp>
        <p:nvSpPr>
          <p:cNvPr id="22" name="object 22"/>
          <p:cNvSpPr/>
          <p:nvPr/>
        </p:nvSpPr>
        <p:spPr>
          <a:xfrm>
            <a:off x="5647059" y="2981116"/>
            <a:ext cx="1752718" cy="1051515"/>
          </a:xfrm>
          <a:custGeom>
            <a:avLst/>
            <a:gdLst/>
            <a:ahLst/>
            <a:cxnLst/>
            <a:rect l="l" t="t" r="r" b="b"/>
            <a:pathLst>
              <a:path w="3853815" h="2312034">
                <a:moveTo>
                  <a:pt x="0" y="0"/>
                </a:moveTo>
                <a:lnTo>
                  <a:pt x="3853285" y="0"/>
                </a:lnTo>
                <a:lnTo>
                  <a:pt x="3853285" y="2311448"/>
                </a:lnTo>
                <a:lnTo>
                  <a:pt x="0" y="2311448"/>
                </a:lnTo>
                <a:lnTo>
                  <a:pt x="0" y="0"/>
                </a:lnTo>
                <a:close/>
              </a:path>
            </a:pathLst>
          </a:custGeom>
          <a:ln w="2617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637"/>
          </a:p>
        </p:txBody>
      </p:sp>
      <p:sp>
        <p:nvSpPr>
          <p:cNvPr id="23" name="object 23"/>
          <p:cNvSpPr txBox="1"/>
          <p:nvPr/>
        </p:nvSpPr>
        <p:spPr>
          <a:xfrm>
            <a:off x="5647059" y="3259425"/>
            <a:ext cx="1752718" cy="464595"/>
          </a:xfrm>
          <a:prstGeom prst="rect">
            <a:avLst/>
          </a:prstGeom>
        </p:spPr>
        <p:txBody>
          <a:bodyPr vert="horz" wrap="square" lIns="0" tIns="28302" rIns="0" bIns="0" rtlCol="0">
            <a:spAutoFit/>
          </a:bodyPr>
          <a:lstStyle/>
          <a:p>
            <a:pPr marL="542363" marR="359265" indent="-179921">
              <a:lnSpc>
                <a:spcPts val="1650"/>
              </a:lnSpc>
              <a:spcBef>
                <a:spcPts val="223"/>
              </a:spcBef>
            </a:pPr>
            <a:r>
              <a:rPr sz="1501" spc="-5" dirty="0">
                <a:solidFill>
                  <a:srgbClr val="FFFFFF"/>
                </a:solidFill>
                <a:latin typeface="Calibri"/>
                <a:cs typeface="Calibri"/>
              </a:rPr>
              <a:t>Local</a:t>
            </a:r>
            <a:r>
              <a:rPr sz="1501" spc="-23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501" spc="-9" dirty="0">
                <a:solidFill>
                  <a:srgbClr val="FFFFFF"/>
                </a:solidFill>
                <a:latin typeface="Calibri"/>
                <a:cs typeface="Calibri"/>
              </a:rPr>
              <a:t>Storage  </a:t>
            </a:r>
            <a:r>
              <a:rPr sz="1501" spc="-2" dirty="0">
                <a:solidFill>
                  <a:srgbClr val="FFFFFF"/>
                </a:solidFill>
                <a:latin typeface="Calibri"/>
                <a:cs typeface="Calibri"/>
              </a:rPr>
              <a:t>(HTML5)</a:t>
            </a:r>
            <a:endParaRPr sz="1501">
              <a:latin typeface="Calibri"/>
              <a:cs typeface="Calibri"/>
            </a:endParaRPr>
          </a:p>
        </p:txBody>
      </p:sp>
      <p:sp>
        <p:nvSpPr>
          <p:cNvPr id="25" name="Title 24">
            <a:extLst>
              <a:ext uri="{FF2B5EF4-FFF2-40B4-BE49-F238E27FC236}">
                <a16:creationId xmlns:a16="http://schemas.microsoft.com/office/drawing/2014/main" id="{2CCA2F92-4DB4-4E0A-BA36-34872C5A90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936" y="161007"/>
            <a:ext cx="8520600" cy="572700"/>
          </a:xfrm>
        </p:spPr>
        <p:txBody>
          <a:bodyPr/>
          <a:lstStyle/>
          <a:p>
            <a:r>
              <a:rPr lang="en-US" spc="-30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Modern </a:t>
            </a:r>
            <a:r>
              <a:rPr lang="en-US" spc="-36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Applications</a:t>
            </a:r>
            <a:r>
              <a:rPr lang="en-US" spc="-127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lang="en-US" spc="-32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(Simplified)</a:t>
            </a:r>
            <a:endParaRPr lang="en-KE" dirty="0">
              <a:solidFill>
                <a:schemeClr val="bg1"/>
              </a:solidFill>
              <a:latin typeface="Roboto Slab" panose="020B0604020202020204" charset="0"/>
              <a:ea typeface="Roboto Slab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25233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2810897" y="2105036"/>
            <a:ext cx="3381851" cy="933428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L="9525">
              <a:spcBef>
                <a:spcPts val="79"/>
              </a:spcBef>
            </a:pPr>
            <a:r>
              <a:rPr sz="6000" spc="-4" dirty="0">
                <a:solidFill>
                  <a:srgbClr val="D1282D"/>
                </a:solidFill>
                <a:latin typeface="Palatino Linotype"/>
                <a:cs typeface="Palatino Linotype"/>
              </a:rPr>
              <a:t>Front-end</a:t>
            </a:r>
            <a:endParaRPr sz="6000" dirty="0">
              <a:latin typeface="Palatino Linotype"/>
              <a:cs typeface="Palatino Linotyp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628454" y="3679117"/>
            <a:ext cx="1887379" cy="670696"/>
          </a:xfrm>
          <a:prstGeom prst="rect">
            <a:avLst/>
          </a:prstGeom>
        </p:spPr>
        <p:txBody>
          <a:bodyPr vert="horz" wrap="square" lIns="0" tIns="64770" rIns="0" bIns="0" rtlCol="0">
            <a:spAutoFit/>
          </a:bodyPr>
          <a:lstStyle/>
          <a:p>
            <a:pPr algn="ctr">
              <a:spcBef>
                <a:spcPts val="510"/>
              </a:spcBef>
            </a:pPr>
            <a:r>
              <a:rPr lang="en-US" sz="1800" spc="-4" dirty="0">
                <a:solidFill>
                  <a:srgbClr val="888888"/>
                </a:solidFill>
              </a:rPr>
              <a:t>Remy </a:t>
            </a:r>
            <a:r>
              <a:rPr lang="en-US" sz="1800" spc="-4" dirty="0" err="1">
                <a:solidFill>
                  <a:srgbClr val="888888"/>
                </a:solidFill>
              </a:rPr>
              <a:t>Mumoh</a:t>
            </a:r>
            <a:endParaRPr sz="1800" dirty="0"/>
          </a:p>
          <a:p>
            <a:pPr algn="ctr">
              <a:spcBef>
                <a:spcPts val="435"/>
              </a:spcBef>
            </a:pPr>
            <a:r>
              <a:rPr sz="1800" spc="-8" dirty="0">
                <a:solidFill>
                  <a:srgbClr val="888888"/>
                </a:solidFill>
              </a:rPr>
              <a:t>201</a:t>
            </a:r>
            <a:r>
              <a:rPr lang="en-US" sz="1800" spc="-8" dirty="0">
                <a:solidFill>
                  <a:srgbClr val="888888"/>
                </a:solidFill>
              </a:rPr>
              <a:t>9</a:t>
            </a:r>
            <a:endParaRPr sz="1800" dirty="0"/>
          </a:p>
        </p:txBody>
      </p:sp>
    </p:spTree>
    <p:extLst>
      <p:ext uri="{BB962C8B-B14F-4D97-AF65-F5344CB8AC3E}">
        <p14:creationId xmlns:p14="http://schemas.microsoft.com/office/powerpoint/2010/main" val="36144854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88387" y="76580"/>
            <a:ext cx="1932812" cy="11578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3" name="object 3"/>
          <p:cNvSpPr/>
          <p:nvPr/>
        </p:nvSpPr>
        <p:spPr>
          <a:xfrm>
            <a:off x="4326256" y="76580"/>
            <a:ext cx="866393" cy="115785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4" name="object 4"/>
          <p:cNvSpPr/>
          <p:nvPr/>
        </p:nvSpPr>
        <p:spPr>
          <a:xfrm>
            <a:off x="4497705" y="76580"/>
            <a:ext cx="1555623" cy="115785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427285" y="202844"/>
            <a:ext cx="3098205" cy="645690"/>
          </a:xfrm>
          <a:prstGeom prst="rect">
            <a:avLst/>
          </a:prstGeom>
        </p:spPr>
        <p:txBody>
          <a:bodyPr spcFirstLastPara="1" vert="horz" wrap="square" lIns="0" tIns="9525" rIns="0" bIns="0" rtlCol="0" anchor="t" anchorCtr="0">
            <a:spAutoFit/>
          </a:bodyPr>
          <a:lstStyle/>
          <a:p>
            <a:pPr marL="9525">
              <a:spcBef>
                <a:spcPts val="75"/>
              </a:spcBef>
            </a:pPr>
            <a:r>
              <a:rPr sz="4050" spc="-4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  <a:cs typeface="Palatino Linotype"/>
              </a:rPr>
              <a:t>Front-end</a:t>
            </a:r>
            <a:endParaRPr sz="4050" dirty="0">
              <a:solidFill>
                <a:schemeClr val="bg1"/>
              </a:solidFill>
              <a:latin typeface="Roboto Slab" panose="020B0604020202020204" charset="0"/>
              <a:ea typeface="Roboto Slab" panose="020B0604020202020204" charset="0"/>
              <a:cs typeface="Palatino Linotype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654171" y="1600200"/>
            <a:ext cx="1889379" cy="188937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7" name="object 7"/>
          <p:cNvSpPr/>
          <p:nvPr/>
        </p:nvSpPr>
        <p:spPr>
          <a:xfrm>
            <a:off x="1440180" y="1600200"/>
            <a:ext cx="1828800" cy="18288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8" name="object 8"/>
          <p:cNvSpPr/>
          <p:nvPr/>
        </p:nvSpPr>
        <p:spPr>
          <a:xfrm>
            <a:off x="5929884" y="1600200"/>
            <a:ext cx="1828799" cy="18288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9" name="object 9"/>
          <p:cNvSpPr/>
          <p:nvPr/>
        </p:nvSpPr>
        <p:spPr>
          <a:xfrm>
            <a:off x="5670137" y="2608612"/>
            <a:ext cx="134303" cy="126206"/>
          </a:xfrm>
          <a:custGeom>
            <a:avLst/>
            <a:gdLst/>
            <a:ahLst/>
            <a:cxnLst/>
            <a:rect l="l" t="t" r="r" b="b"/>
            <a:pathLst>
              <a:path w="179070" h="168275">
                <a:moveTo>
                  <a:pt x="179069" y="0"/>
                </a:moveTo>
                <a:lnTo>
                  <a:pt x="0" y="0"/>
                </a:lnTo>
                <a:lnTo>
                  <a:pt x="0" y="168020"/>
                </a:lnTo>
                <a:lnTo>
                  <a:pt x="179069" y="168020"/>
                </a:lnTo>
                <a:lnTo>
                  <a:pt x="179069" y="0"/>
                </a:lnTo>
                <a:close/>
              </a:path>
            </a:pathLst>
          </a:custGeom>
          <a:solidFill>
            <a:srgbClr val="96A7D0"/>
          </a:solid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10" name="object 10"/>
          <p:cNvSpPr/>
          <p:nvPr/>
        </p:nvSpPr>
        <p:spPr>
          <a:xfrm>
            <a:off x="5544121" y="2428590"/>
            <a:ext cx="386715" cy="180022"/>
          </a:xfrm>
          <a:custGeom>
            <a:avLst/>
            <a:gdLst/>
            <a:ahLst/>
            <a:cxnLst/>
            <a:rect l="l" t="t" r="r" b="b"/>
            <a:pathLst>
              <a:path w="515620" h="240029">
                <a:moveTo>
                  <a:pt x="515112" y="0"/>
                </a:moveTo>
                <a:lnTo>
                  <a:pt x="0" y="0"/>
                </a:lnTo>
                <a:lnTo>
                  <a:pt x="0" y="240029"/>
                </a:lnTo>
                <a:lnTo>
                  <a:pt x="515112" y="240029"/>
                </a:lnTo>
                <a:lnTo>
                  <a:pt x="515112" y="0"/>
                </a:lnTo>
                <a:close/>
              </a:path>
            </a:pathLst>
          </a:custGeom>
          <a:solidFill>
            <a:srgbClr val="96A7D0"/>
          </a:solid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11" name="object 11"/>
          <p:cNvSpPr/>
          <p:nvPr/>
        </p:nvSpPr>
        <p:spPr>
          <a:xfrm>
            <a:off x="5670137" y="2302574"/>
            <a:ext cx="134303" cy="126206"/>
          </a:xfrm>
          <a:custGeom>
            <a:avLst/>
            <a:gdLst/>
            <a:ahLst/>
            <a:cxnLst/>
            <a:rect l="l" t="t" r="r" b="b"/>
            <a:pathLst>
              <a:path w="179070" h="168275">
                <a:moveTo>
                  <a:pt x="179069" y="0"/>
                </a:moveTo>
                <a:lnTo>
                  <a:pt x="0" y="0"/>
                </a:lnTo>
                <a:lnTo>
                  <a:pt x="0" y="168021"/>
                </a:lnTo>
                <a:lnTo>
                  <a:pt x="179069" y="168021"/>
                </a:lnTo>
                <a:lnTo>
                  <a:pt x="179069" y="0"/>
                </a:lnTo>
                <a:close/>
              </a:path>
            </a:pathLst>
          </a:custGeom>
          <a:solidFill>
            <a:srgbClr val="96A7D0"/>
          </a:solid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12" name="object 12"/>
          <p:cNvSpPr/>
          <p:nvPr/>
        </p:nvSpPr>
        <p:spPr>
          <a:xfrm>
            <a:off x="5544121" y="2302574"/>
            <a:ext cx="386715" cy="432435"/>
          </a:xfrm>
          <a:custGeom>
            <a:avLst/>
            <a:gdLst/>
            <a:ahLst/>
            <a:cxnLst/>
            <a:rect l="l" t="t" r="r" b="b"/>
            <a:pathLst>
              <a:path w="515620" h="576579">
                <a:moveTo>
                  <a:pt x="0" y="168021"/>
                </a:moveTo>
                <a:lnTo>
                  <a:pt x="168021" y="168021"/>
                </a:lnTo>
                <a:lnTo>
                  <a:pt x="168021" y="0"/>
                </a:lnTo>
                <a:lnTo>
                  <a:pt x="347090" y="0"/>
                </a:lnTo>
                <a:lnTo>
                  <a:pt x="347090" y="168021"/>
                </a:lnTo>
                <a:lnTo>
                  <a:pt x="515112" y="168021"/>
                </a:lnTo>
                <a:lnTo>
                  <a:pt x="515112" y="408050"/>
                </a:lnTo>
                <a:lnTo>
                  <a:pt x="347090" y="408050"/>
                </a:lnTo>
                <a:lnTo>
                  <a:pt x="347090" y="576071"/>
                </a:lnTo>
                <a:lnTo>
                  <a:pt x="168021" y="576071"/>
                </a:lnTo>
                <a:lnTo>
                  <a:pt x="168021" y="408050"/>
                </a:lnTo>
                <a:lnTo>
                  <a:pt x="0" y="408050"/>
                </a:lnTo>
                <a:lnTo>
                  <a:pt x="0" y="168021"/>
                </a:lnTo>
                <a:close/>
              </a:path>
            </a:pathLst>
          </a:custGeom>
          <a:ln w="28956">
            <a:solidFill>
              <a:srgbClr val="6C6E86"/>
            </a:solidFill>
          </a:ln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13" name="object 13"/>
          <p:cNvSpPr/>
          <p:nvPr/>
        </p:nvSpPr>
        <p:spPr>
          <a:xfrm>
            <a:off x="3402043" y="2608993"/>
            <a:ext cx="134303" cy="125730"/>
          </a:xfrm>
          <a:custGeom>
            <a:avLst/>
            <a:gdLst/>
            <a:ahLst/>
            <a:cxnLst/>
            <a:rect l="l" t="t" r="r" b="b"/>
            <a:pathLst>
              <a:path w="179069" h="167639">
                <a:moveTo>
                  <a:pt x="178562" y="0"/>
                </a:moveTo>
                <a:lnTo>
                  <a:pt x="0" y="0"/>
                </a:lnTo>
                <a:lnTo>
                  <a:pt x="0" y="167512"/>
                </a:lnTo>
                <a:lnTo>
                  <a:pt x="178562" y="167512"/>
                </a:lnTo>
                <a:lnTo>
                  <a:pt x="178562" y="0"/>
                </a:lnTo>
                <a:close/>
              </a:path>
            </a:pathLst>
          </a:custGeom>
          <a:solidFill>
            <a:srgbClr val="96A7D0"/>
          </a:solid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14" name="object 14"/>
          <p:cNvSpPr/>
          <p:nvPr/>
        </p:nvSpPr>
        <p:spPr>
          <a:xfrm>
            <a:off x="3276409" y="2428208"/>
            <a:ext cx="385286" cy="180975"/>
          </a:xfrm>
          <a:custGeom>
            <a:avLst/>
            <a:gdLst/>
            <a:ahLst/>
            <a:cxnLst/>
            <a:rect l="l" t="t" r="r" b="b"/>
            <a:pathLst>
              <a:path w="513714" h="241300">
                <a:moveTo>
                  <a:pt x="513588" y="0"/>
                </a:moveTo>
                <a:lnTo>
                  <a:pt x="0" y="0"/>
                </a:lnTo>
                <a:lnTo>
                  <a:pt x="0" y="241046"/>
                </a:lnTo>
                <a:lnTo>
                  <a:pt x="513588" y="241046"/>
                </a:lnTo>
                <a:lnTo>
                  <a:pt x="513588" y="0"/>
                </a:lnTo>
                <a:close/>
              </a:path>
            </a:pathLst>
          </a:custGeom>
          <a:solidFill>
            <a:srgbClr val="96A7D0"/>
          </a:solid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15" name="object 15"/>
          <p:cNvSpPr/>
          <p:nvPr/>
        </p:nvSpPr>
        <p:spPr>
          <a:xfrm>
            <a:off x="3402043" y="2302574"/>
            <a:ext cx="134303" cy="125730"/>
          </a:xfrm>
          <a:custGeom>
            <a:avLst/>
            <a:gdLst/>
            <a:ahLst/>
            <a:cxnLst/>
            <a:rect l="l" t="t" r="r" b="b"/>
            <a:pathLst>
              <a:path w="179069" h="167639">
                <a:moveTo>
                  <a:pt x="178562" y="0"/>
                </a:moveTo>
                <a:lnTo>
                  <a:pt x="0" y="0"/>
                </a:lnTo>
                <a:lnTo>
                  <a:pt x="0" y="167512"/>
                </a:lnTo>
                <a:lnTo>
                  <a:pt x="178562" y="167512"/>
                </a:lnTo>
                <a:lnTo>
                  <a:pt x="178562" y="0"/>
                </a:lnTo>
                <a:close/>
              </a:path>
            </a:pathLst>
          </a:custGeom>
          <a:solidFill>
            <a:srgbClr val="96A7D0"/>
          </a:solid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16" name="object 16"/>
          <p:cNvSpPr/>
          <p:nvPr/>
        </p:nvSpPr>
        <p:spPr>
          <a:xfrm>
            <a:off x="3276409" y="2302574"/>
            <a:ext cx="385286" cy="432435"/>
          </a:xfrm>
          <a:custGeom>
            <a:avLst/>
            <a:gdLst/>
            <a:ahLst/>
            <a:cxnLst/>
            <a:rect l="l" t="t" r="r" b="b"/>
            <a:pathLst>
              <a:path w="513714" h="576579">
                <a:moveTo>
                  <a:pt x="0" y="167512"/>
                </a:moveTo>
                <a:lnTo>
                  <a:pt x="167512" y="167512"/>
                </a:lnTo>
                <a:lnTo>
                  <a:pt x="167512" y="0"/>
                </a:lnTo>
                <a:lnTo>
                  <a:pt x="346075" y="0"/>
                </a:lnTo>
                <a:lnTo>
                  <a:pt x="346075" y="167512"/>
                </a:lnTo>
                <a:lnTo>
                  <a:pt x="513588" y="167512"/>
                </a:lnTo>
                <a:lnTo>
                  <a:pt x="513588" y="408559"/>
                </a:lnTo>
                <a:lnTo>
                  <a:pt x="346075" y="408559"/>
                </a:lnTo>
                <a:lnTo>
                  <a:pt x="346075" y="576071"/>
                </a:lnTo>
                <a:lnTo>
                  <a:pt x="167512" y="576071"/>
                </a:lnTo>
                <a:lnTo>
                  <a:pt x="167512" y="408559"/>
                </a:lnTo>
                <a:lnTo>
                  <a:pt x="0" y="408559"/>
                </a:lnTo>
                <a:lnTo>
                  <a:pt x="0" y="167512"/>
                </a:lnTo>
                <a:close/>
              </a:path>
            </a:pathLst>
          </a:custGeom>
          <a:ln w="28956">
            <a:solidFill>
              <a:srgbClr val="6C6E86"/>
            </a:solidFill>
          </a:ln>
        </p:spPr>
        <p:txBody>
          <a:bodyPr wrap="square" lIns="0" tIns="0" rIns="0" bIns="0" rtlCol="0"/>
          <a:lstStyle/>
          <a:p>
            <a:endParaRPr sz="1050"/>
          </a:p>
        </p:txBody>
      </p:sp>
    </p:spTree>
    <p:extLst>
      <p:ext uri="{BB962C8B-B14F-4D97-AF65-F5344CB8AC3E}">
        <p14:creationId xmlns:p14="http://schemas.microsoft.com/office/powerpoint/2010/main" val="40890803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530553" y="202844"/>
            <a:ext cx="6247448" cy="514885"/>
          </a:xfrm>
          <a:prstGeom prst="rect">
            <a:avLst/>
          </a:prstGeom>
        </p:spPr>
        <p:txBody>
          <a:bodyPr spcFirstLastPara="1" vert="horz" wrap="square" lIns="0" tIns="9525" rIns="0" bIns="0" rtlCol="0" anchor="t" anchorCtr="0">
            <a:spAutoFit/>
          </a:bodyPr>
          <a:lstStyle/>
          <a:p>
            <a:pPr marL="9525">
              <a:spcBef>
                <a:spcPts val="75"/>
              </a:spcBef>
            </a:pPr>
            <a:r>
              <a:rPr sz="3200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  <a:cs typeface="Palatino Linotype"/>
              </a:rPr>
              <a:t>Three </a:t>
            </a:r>
            <a:r>
              <a:rPr sz="3200" spc="-19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  <a:cs typeface="Palatino Linotype"/>
              </a:rPr>
              <a:t>layers </a:t>
            </a:r>
            <a:r>
              <a:rPr sz="3200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  <a:cs typeface="Palatino Linotype"/>
              </a:rPr>
              <a:t>of </a:t>
            </a:r>
            <a:r>
              <a:rPr sz="3200" spc="-26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  <a:cs typeface="Palatino Linotype"/>
              </a:rPr>
              <a:t>web</a:t>
            </a:r>
            <a:r>
              <a:rPr sz="3200" spc="4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  <a:cs typeface="Palatino Linotype"/>
              </a:rPr>
              <a:t> </a:t>
            </a:r>
            <a:r>
              <a:rPr sz="3200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  <a:cs typeface="Palatino Linotype"/>
              </a:rPr>
              <a:t>design: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336700" y="1385560"/>
            <a:ext cx="2191703" cy="1221328"/>
          </a:xfrm>
          <a:prstGeom prst="rect">
            <a:avLst/>
          </a:prstGeom>
        </p:spPr>
        <p:txBody>
          <a:bodyPr vert="horz" wrap="square" lIns="0" tIns="160496" rIns="0" bIns="0" rtlCol="0">
            <a:spAutoFit/>
          </a:bodyPr>
          <a:lstStyle/>
          <a:p>
            <a:pPr marL="9525">
              <a:spcBef>
                <a:spcPts val="1264"/>
              </a:spcBef>
            </a:pPr>
            <a:r>
              <a:rPr sz="4050" b="1" dirty="0">
                <a:solidFill>
                  <a:srgbClr val="9D1E22"/>
                </a:solidFill>
                <a:latin typeface="Palatino Linotype"/>
                <a:cs typeface="Palatino Linotype"/>
              </a:rPr>
              <a:t>Structure</a:t>
            </a:r>
            <a:endParaRPr sz="4050">
              <a:latin typeface="Palatino Linotype"/>
              <a:cs typeface="Palatino Linotype"/>
            </a:endParaRPr>
          </a:p>
          <a:p>
            <a:pPr marL="9525">
              <a:spcBef>
                <a:spcPts val="656"/>
              </a:spcBef>
            </a:pPr>
            <a:r>
              <a:rPr sz="2250" spc="-4" dirty="0">
                <a:solidFill>
                  <a:srgbClr val="7E7E7E"/>
                </a:solidFill>
                <a:latin typeface="Palatino Linotype"/>
                <a:cs typeface="Palatino Linotype"/>
              </a:rPr>
              <a:t>HTML</a:t>
            </a:r>
            <a:r>
              <a:rPr sz="2250" spc="-146" dirty="0">
                <a:solidFill>
                  <a:srgbClr val="7E7E7E"/>
                </a:solidFill>
                <a:latin typeface="Palatino Linotype"/>
                <a:cs typeface="Palatino Linotype"/>
              </a:rPr>
              <a:t> </a:t>
            </a:r>
            <a:r>
              <a:rPr sz="2250" dirty="0">
                <a:solidFill>
                  <a:srgbClr val="7E7E7E"/>
                </a:solidFill>
                <a:latin typeface="Palatino Linotype"/>
                <a:cs typeface="Palatino Linotype"/>
              </a:rPr>
              <a:t>markup</a:t>
            </a:r>
            <a:endParaRPr sz="225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023169" y="1385560"/>
            <a:ext cx="1220153" cy="1221328"/>
          </a:xfrm>
          <a:prstGeom prst="rect">
            <a:avLst/>
          </a:prstGeom>
        </p:spPr>
        <p:txBody>
          <a:bodyPr vert="horz" wrap="square" lIns="0" tIns="160496" rIns="0" bIns="0" rtlCol="0">
            <a:spAutoFit/>
          </a:bodyPr>
          <a:lstStyle/>
          <a:p>
            <a:pPr algn="ctr">
              <a:spcBef>
                <a:spcPts val="1264"/>
              </a:spcBef>
            </a:pPr>
            <a:r>
              <a:rPr sz="4050" b="1" dirty="0">
                <a:solidFill>
                  <a:srgbClr val="9D1E22"/>
                </a:solidFill>
                <a:latin typeface="Palatino Linotype"/>
                <a:cs typeface="Palatino Linotype"/>
              </a:rPr>
              <a:t>Style</a:t>
            </a:r>
            <a:endParaRPr sz="4050">
              <a:latin typeface="Palatino Linotype"/>
              <a:cs typeface="Palatino Linotype"/>
            </a:endParaRPr>
          </a:p>
          <a:p>
            <a:pPr marL="74771" algn="ctr">
              <a:spcBef>
                <a:spcPts val="656"/>
              </a:spcBef>
            </a:pPr>
            <a:r>
              <a:rPr sz="2250" dirty="0">
                <a:solidFill>
                  <a:srgbClr val="7E7E7E"/>
                </a:solidFill>
                <a:latin typeface="Palatino Linotype"/>
                <a:cs typeface="Palatino Linotype"/>
              </a:rPr>
              <a:t>CSS</a:t>
            </a:r>
            <a:endParaRPr sz="2250">
              <a:latin typeface="Palatino Linotype"/>
              <a:cs typeface="Palatino Linotyp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609939" y="1385560"/>
            <a:ext cx="2131695" cy="1221328"/>
          </a:xfrm>
          <a:prstGeom prst="rect">
            <a:avLst/>
          </a:prstGeom>
        </p:spPr>
        <p:txBody>
          <a:bodyPr vert="horz" wrap="square" lIns="0" tIns="160496" rIns="0" bIns="0" rtlCol="0">
            <a:spAutoFit/>
          </a:bodyPr>
          <a:lstStyle/>
          <a:p>
            <a:pPr marL="9525">
              <a:spcBef>
                <a:spcPts val="1264"/>
              </a:spcBef>
            </a:pPr>
            <a:r>
              <a:rPr sz="4050" b="1" spc="-4" dirty="0">
                <a:solidFill>
                  <a:srgbClr val="9D1E22"/>
                </a:solidFill>
                <a:latin typeface="Palatino Linotype"/>
                <a:cs typeface="Palatino Linotype"/>
              </a:rPr>
              <a:t>Behavior</a:t>
            </a:r>
            <a:endParaRPr sz="4050">
              <a:latin typeface="Palatino Linotype"/>
              <a:cs typeface="Palatino Linotype"/>
            </a:endParaRPr>
          </a:p>
          <a:p>
            <a:pPr marL="669131">
              <a:spcBef>
                <a:spcPts val="656"/>
              </a:spcBef>
            </a:pPr>
            <a:r>
              <a:rPr sz="2250" spc="-8" dirty="0">
                <a:solidFill>
                  <a:srgbClr val="7E7E7E"/>
                </a:solidFill>
                <a:latin typeface="Palatino Linotype"/>
                <a:cs typeface="Palatino Linotype"/>
              </a:rPr>
              <a:t>JavaScript</a:t>
            </a:r>
            <a:endParaRPr sz="2250">
              <a:latin typeface="Palatino Linotype"/>
              <a:cs typeface="Palatino Linotype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185291" y="2857500"/>
            <a:ext cx="2624328" cy="20025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8" name="object 8"/>
          <p:cNvSpPr/>
          <p:nvPr/>
        </p:nvSpPr>
        <p:spPr>
          <a:xfrm>
            <a:off x="1331594" y="3003804"/>
            <a:ext cx="2183130" cy="156133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9" name="object 9"/>
          <p:cNvSpPr/>
          <p:nvPr/>
        </p:nvSpPr>
        <p:spPr>
          <a:xfrm>
            <a:off x="3615308" y="2857500"/>
            <a:ext cx="2470023" cy="20071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10" name="object 10"/>
          <p:cNvSpPr/>
          <p:nvPr/>
        </p:nvSpPr>
        <p:spPr>
          <a:xfrm>
            <a:off x="3761613" y="3003803"/>
            <a:ext cx="2028825" cy="156591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11" name="object 11"/>
          <p:cNvSpPr/>
          <p:nvPr/>
        </p:nvSpPr>
        <p:spPr>
          <a:xfrm>
            <a:off x="5937884" y="2857500"/>
            <a:ext cx="2063115" cy="199453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12" name="object 12"/>
          <p:cNvSpPr/>
          <p:nvPr/>
        </p:nvSpPr>
        <p:spPr>
          <a:xfrm>
            <a:off x="6084189" y="3003803"/>
            <a:ext cx="1722501" cy="155333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50"/>
          </a:p>
        </p:txBody>
      </p:sp>
    </p:spTree>
    <p:extLst>
      <p:ext uri="{BB962C8B-B14F-4D97-AF65-F5344CB8AC3E}">
        <p14:creationId xmlns:p14="http://schemas.microsoft.com/office/powerpoint/2010/main" val="42907101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521700" y="839051"/>
            <a:ext cx="5789294" cy="3169266"/>
          </a:xfrm>
          <a:prstGeom prst="rect">
            <a:avLst/>
          </a:prstGeom>
        </p:spPr>
        <p:txBody>
          <a:bodyPr vert="horz" wrap="square" lIns="0" tIns="290513" rIns="0" bIns="0" rtlCol="0">
            <a:spAutoFit/>
          </a:bodyPr>
          <a:lstStyle/>
          <a:p>
            <a:pPr marL="1574006">
              <a:spcBef>
                <a:spcPts val="2288"/>
              </a:spcBef>
            </a:pPr>
            <a:r>
              <a:rPr sz="5400" b="1" spc="-4" dirty="0">
                <a:solidFill>
                  <a:srgbClr val="D1282D"/>
                </a:solidFill>
                <a:latin typeface="Palatino Linotype"/>
                <a:cs typeface="Palatino Linotype"/>
              </a:rPr>
              <a:t>HTML</a:t>
            </a:r>
            <a:r>
              <a:rPr sz="5400" b="1" spc="-8" dirty="0">
                <a:solidFill>
                  <a:srgbClr val="D1282D"/>
                </a:solidFill>
                <a:latin typeface="Palatino Linotype"/>
                <a:cs typeface="Palatino Linotype"/>
              </a:rPr>
              <a:t> </a:t>
            </a:r>
            <a:r>
              <a:rPr sz="5400" b="1" dirty="0">
                <a:solidFill>
                  <a:srgbClr val="D1282D"/>
                </a:solidFill>
                <a:latin typeface="Palatino Linotype"/>
                <a:cs typeface="Palatino Linotype"/>
              </a:rPr>
              <a:t>=</a:t>
            </a:r>
            <a:endParaRPr sz="5400" dirty="0">
              <a:latin typeface="Palatino Linotype"/>
              <a:cs typeface="Palatino Linotype"/>
            </a:endParaRPr>
          </a:p>
          <a:p>
            <a:pPr marL="9049" marR="3810" indent="953" algn="ctr">
              <a:lnSpc>
                <a:spcPct val="120000"/>
              </a:lnSpc>
              <a:spcBef>
                <a:spcPts val="923"/>
              </a:spcBef>
            </a:pPr>
            <a:r>
              <a:rPr sz="5400" b="1" spc="-4" dirty="0">
                <a:solidFill>
                  <a:srgbClr val="9D1E22"/>
                </a:solidFill>
                <a:latin typeface="Palatino Linotype"/>
                <a:cs typeface="Palatino Linotype"/>
              </a:rPr>
              <a:t>H</a:t>
            </a:r>
            <a:r>
              <a:rPr sz="5400" b="1" spc="-4" dirty="0">
                <a:solidFill>
                  <a:srgbClr val="7E7E7E"/>
                </a:solidFill>
                <a:latin typeface="Palatino Linotype"/>
                <a:cs typeface="Palatino Linotype"/>
              </a:rPr>
              <a:t>yper </a:t>
            </a:r>
            <a:r>
              <a:rPr sz="5400" b="1" spc="-127" dirty="0">
                <a:solidFill>
                  <a:srgbClr val="9D1E22"/>
                </a:solidFill>
                <a:latin typeface="Palatino Linotype"/>
                <a:cs typeface="Palatino Linotype"/>
              </a:rPr>
              <a:t>T</a:t>
            </a:r>
            <a:r>
              <a:rPr sz="5400" b="1" spc="-127" dirty="0">
                <a:solidFill>
                  <a:srgbClr val="7E7E7E"/>
                </a:solidFill>
                <a:latin typeface="Palatino Linotype"/>
                <a:cs typeface="Palatino Linotype"/>
              </a:rPr>
              <a:t>ext  </a:t>
            </a:r>
            <a:r>
              <a:rPr sz="5400" b="1" dirty="0">
                <a:solidFill>
                  <a:srgbClr val="9D1E22"/>
                </a:solidFill>
                <a:latin typeface="Palatino Linotype"/>
                <a:cs typeface="Palatino Linotype"/>
              </a:rPr>
              <a:t>M</a:t>
            </a:r>
            <a:r>
              <a:rPr sz="5400" b="1" dirty="0">
                <a:solidFill>
                  <a:srgbClr val="7E7E7E"/>
                </a:solidFill>
                <a:latin typeface="Palatino Linotype"/>
                <a:cs typeface="Palatino Linotype"/>
              </a:rPr>
              <a:t>arkup</a:t>
            </a:r>
            <a:r>
              <a:rPr sz="5400" b="1" spc="-68" dirty="0">
                <a:solidFill>
                  <a:srgbClr val="7E7E7E"/>
                </a:solidFill>
                <a:latin typeface="Palatino Linotype"/>
                <a:cs typeface="Palatino Linotype"/>
              </a:rPr>
              <a:t> </a:t>
            </a:r>
            <a:r>
              <a:rPr sz="5400" b="1" dirty="0">
                <a:solidFill>
                  <a:srgbClr val="9D1E22"/>
                </a:solidFill>
                <a:latin typeface="Palatino Linotype"/>
                <a:cs typeface="Palatino Linotype"/>
              </a:rPr>
              <a:t>L</a:t>
            </a:r>
            <a:r>
              <a:rPr sz="5400" b="1" dirty="0">
                <a:solidFill>
                  <a:srgbClr val="7E7E7E"/>
                </a:solidFill>
                <a:latin typeface="Palatino Linotype"/>
                <a:cs typeface="Palatino Linotype"/>
              </a:rPr>
              <a:t>anguage</a:t>
            </a:r>
            <a:endParaRPr sz="5400" dirty="0">
              <a:latin typeface="Palatino Linotype"/>
              <a:cs typeface="Palatino Linotype"/>
            </a:endParaRPr>
          </a:p>
        </p:txBody>
      </p:sp>
    </p:spTree>
    <p:extLst>
      <p:ext uri="{BB962C8B-B14F-4D97-AF65-F5344CB8AC3E}">
        <p14:creationId xmlns:p14="http://schemas.microsoft.com/office/powerpoint/2010/main" val="8065575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1192719" y="941832"/>
            <a:ext cx="3391281" cy="41102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965096" y="886274"/>
            <a:ext cx="2627947" cy="1777249"/>
          </a:xfrm>
          <a:prstGeom prst="rect">
            <a:avLst/>
          </a:prstGeom>
        </p:spPr>
        <p:txBody>
          <a:bodyPr spcFirstLastPara="1" vert="horz" wrap="square" lIns="0" tIns="10001" rIns="0" bIns="0" rtlCol="0" anchor="t" anchorCtr="0">
            <a:spAutoFit/>
          </a:bodyPr>
          <a:lstStyle/>
          <a:p>
            <a:pPr marL="9525" marR="3810">
              <a:spcBef>
                <a:spcPts val="79"/>
              </a:spcBef>
            </a:pPr>
            <a:r>
              <a:rPr sz="2850" b="0" dirty="0">
                <a:solidFill>
                  <a:srgbClr val="9D1E22"/>
                </a:solidFill>
              </a:rPr>
              <a:t>Do </a:t>
            </a:r>
            <a:r>
              <a:rPr sz="2850" b="0" spc="-19" dirty="0">
                <a:solidFill>
                  <a:srgbClr val="9D1E22"/>
                </a:solidFill>
              </a:rPr>
              <a:t>you </a:t>
            </a:r>
            <a:r>
              <a:rPr sz="2850" b="0" spc="-4" dirty="0">
                <a:solidFill>
                  <a:srgbClr val="9D1E22"/>
                </a:solidFill>
              </a:rPr>
              <a:t>imagine  how this page  </a:t>
            </a:r>
            <a:r>
              <a:rPr sz="2850" b="0" spc="-8" dirty="0">
                <a:solidFill>
                  <a:srgbClr val="9D1E22"/>
                </a:solidFill>
              </a:rPr>
              <a:t>would </a:t>
            </a:r>
            <a:r>
              <a:rPr sz="2850" b="0" spc="-4" dirty="0">
                <a:solidFill>
                  <a:srgbClr val="9D1E22"/>
                </a:solidFill>
              </a:rPr>
              <a:t>look like  without</a:t>
            </a:r>
            <a:r>
              <a:rPr sz="2850" b="0" spc="-49" dirty="0">
                <a:solidFill>
                  <a:srgbClr val="9D1E22"/>
                </a:solidFill>
              </a:rPr>
              <a:t> </a:t>
            </a:r>
            <a:r>
              <a:rPr sz="2850" b="0" spc="-4" dirty="0">
                <a:solidFill>
                  <a:srgbClr val="9D1E22"/>
                </a:solidFill>
              </a:rPr>
              <a:t>HTML?</a:t>
            </a:r>
            <a:endParaRPr sz="2850" dirty="0"/>
          </a:p>
        </p:txBody>
      </p:sp>
      <p:sp>
        <p:nvSpPr>
          <p:cNvPr id="5" name="object 5"/>
          <p:cNvSpPr/>
          <p:nvPr/>
        </p:nvSpPr>
        <p:spPr>
          <a:xfrm>
            <a:off x="5526162" y="2872255"/>
            <a:ext cx="1685925" cy="16859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50"/>
          </a:p>
        </p:txBody>
      </p:sp>
    </p:spTree>
    <p:extLst>
      <p:ext uri="{BB962C8B-B14F-4D97-AF65-F5344CB8AC3E}">
        <p14:creationId xmlns:p14="http://schemas.microsoft.com/office/powerpoint/2010/main" val="29484244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795597" y="1123360"/>
            <a:ext cx="3583305" cy="36164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4" name="object 4"/>
          <p:cNvSpPr txBox="1"/>
          <p:nvPr/>
        </p:nvSpPr>
        <p:spPr>
          <a:xfrm>
            <a:off x="5241607" y="3211925"/>
            <a:ext cx="2509361" cy="1025281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 marR="3810">
              <a:spcBef>
                <a:spcPts val="75"/>
              </a:spcBef>
            </a:pPr>
            <a:r>
              <a:rPr sz="3300" dirty="0">
                <a:solidFill>
                  <a:srgbClr val="9D1E22"/>
                </a:solidFill>
                <a:latin typeface="Palatino Linotype"/>
                <a:cs typeface="Palatino Linotype"/>
              </a:rPr>
              <a:t>Looks</a:t>
            </a:r>
            <a:r>
              <a:rPr sz="3300" spc="-71" dirty="0">
                <a:solidFill>
                  <a:srgbClr val="9D1E22"/>
                </a:solidFill>
                <a:latin typeface="Palatino Linotype"/>
                <a:cs typeface="Palatino Linotype"/>
              </a:rPr>
              <a:t> </a:t>
            </a:r>
            <a:r>
              <a:rPr sz="3300" spc="-4" dirty="0">
                <a:solidFill>
                  <a:srgbClr val="9D1E22"/>
                </a:solidFill>
                <a:latin typeface="Palatino Linotype"/>
                <a:cs typeface="Palatino Linotype"/>
              </a:rPr>
              <a:t>ugly…  </a:t>
            </a:r>
            <a:r>
              <a:rPr sz="3300" spc="-34" dirty="0">
                <a:solidFill>
                  <a:srgbClr val="9D1E22"/>
                </a:solidFill>
                <a:latin typeface="Palatino Linotype"/>
                <a:cs typeface="Palatino Linotype"/>
              </a:rPr>
              <a:t>Doesn’t</a:t>
            </a:r>
            <a:r>
              <a:rPr sz="3300" spc="-23" dirty="0">
                <a:solidFill>
                  <a:srgbClr val="9D1E22"/>
                </a:solidFill>
                <a:latin typeface="Palatino Linotype"/>
                <a:cs typeface="Palatino Linotype"/>
              </a:rPr>
              <a:t> </a:t>
            </a:r>
            <a:r>
              <a:rPr sz="3300" spc="-4" dirty="0">
                <a:solidFill>
                  <a:srgbClr val="9D1E22"/>
                </a:solidFill>
                <a:latin typeface="Palatino Linotype"/>
                <a:cs typeface="Palatino Linotype"/>
              </a:rPr>
              <a:t>it?</a:t>
            </a:r>
            <a:endParaRPr sz="33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241607" y="1020663"/>
            <a:ext cx="2029968" cy="204254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50"/>
          </a:p>
        </p:txBody>
      </p:sp>
    </p:spTree>
    <p:extLst>
      <p:ext uri="{BB962C8B-B14F-4D97-AF65-F5344CB8AC3E}">
        <p14:creationId xmlns:p14="http://schemas.microsoft.com/office/powerpoint/2010/main" val="8581697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44828" y="1346263"/>
            <a:ext cx="6219825" cy="2225609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 marR="3810">
              <a:spcBef>
                <a:spcPts val="75"/>
              </a:spcBef>
              <a:tabLst>
                <a:tab pos="2168843" algn="l"/>
                <a:tab pos="2656522" algn="l"/>
              </a:tabLst>
            </a:pPr>
            <a:r>
              <a:rPr sz="3600" spc="-19" dirty="0">
                <a:solidFill>
                  <a:srgbClr val="7E7E7E"/>
                </a:solidFill>
                <a:latin typeface="Palatino Linotype"/>
                <a:cs typeface="Palatino Linotype"/>
              </a:rPr>
              <a:t>Without</a:t>
            </a:r>
            <a:r>
              <a:rPr sz="3600" spc="23" dirty="0">
                <a:solidFill>
                  <a:srgbClr val="7E7E7E"/>
                </a:solidFill>
                <a:latin typeface="Palatino Linotype"/>
                <a:cs typeface="Palatino Linotype"/>
              </a:rPr>
              <a:t> </a:t>
            </a:r>
            <a:r>
              <a:rPr sz="3600" dirty="0">
                <a:solidFill>
                  <a:srgbClr val="7E7E7E"/>
                </a:solidFill>
                <a:latin typeface="Palatino Linotype"/>
                <a:cs typeface="Palatino Linotype"/>
              </a:rPr>
              <a:t>any	markup </a:t>
            </a:r>
            <a:r>
              <a:rPr sz="3600" spc="-4" dirty="0">
                <a:solidFill>
                  <a:srgbClr val="7E7E7E"/>
                </a:solidFill>
                <a:latin typeface="Palatino Linotype"/>
                <a:cs typeface="Palatino Linotype"/>
              </a:rPr>
              <a:t>to </a:t>
            </a:r>
            <a:r>
              <a:rPr sz="3600" spc="-23" dirty="0">
                <a:solidFill>
                  <a:srgbClr val="7E7E7E"/>
                </a:solidFill>
                <a:latin typeface="Palatino Linotype"/>
                <a:cs typeface="Palatino Linotype"/>
              </a:rPr>
              <a:t>give  </a:t>
            </a:r>
            <a:r>
              <a:rPr sz="3600" spc="-19" dirty="0">
                <a:solidFill>
                  <a:srgbClr val="7E7E7E"/>
                </a:solidFill>
                <a:latin typeface="Palatino Linotype"/>
                <a:cs typeface="Palatino Linotype"/>
              </a:rPr>
              <a:t>your</a:t>
            </a:r>
            <a:r>
              <a:rPr sz="3600" spc="19" dirty="0">
                <a:solidFill>
                  <a:srgbClr val="7E7E7E"/>
                </a:solidFill>
                <a:latin typeface="Palatino Linotype"/>
                <a:cs typeface="Palatino Linotype"/>
              </a:rPr>
              <a:t> </a:t>
            </a:r>
            <a:r>
              <a:rPr sz="3600" spc="-4" dirty="0">
                <a:solidFill>
                  <a:srgbClr val="7E7E7E"/>
                </a:solidFill>
                <a:latin typeface="Palatino Linotype"/>
                <a:cs typeface="Palatino Linotype"/>
              </a:rPr>
              <a:t>page	</a:t>
            </a:r>
            <a:r>
              <a:rPr sz="3600" dirty="0">
                <a:solidFill>
                  <a:srgbClr val="7E7E7E"/>
                </a:solidFill>
                <a:latin typeface="Palatino Linotype"/>
                <a:cs typeface="Palatino Linotype"/>
              </a:rPr>
              <a:t>content structure,  </a:t>
            </a:r>
            <a:r>
              <a:rPr sz="3600" spc="-4" dirty="0">
                <a:solidFill>
                  <a:srgbClr val="7E7E7E"/>
                </a:solidFill>
                <a:latin typeface="Palatino Linotype"/>
                <a:cs typeface="Palatino Linotype"/>
              </a:rPr>
              <a:t>the browser renders  </a:t>
            </a:r>
            <a:r>
              <a:rPr sz="3600" spc="-4" dirty="0">
                <a:solidFill>
                  <a:srgbClr val="9D1E22"/>
                </a:solidFill>
                <a:latin typeface="Palatino Linotype"/>
                <a:cs typeface="Palatino Linotype"/>
              </a:rPr>
              <a:t>unformatted </a:t>
            </a:r>
            <a:r>
              <a:rPr sz="3600" dirty="0">
                <a:solidFill>
                  <a:srgbClr val="7E7E7E"/>
                </a:solidFill>
                <a:latin typeface="Palatino Linotype"/>
                <a:cs typeface="Palatino Linotype"/>
              </a:rPr>
              <a:t>and </a:t>
            </a:r>
            <a:r>
              <a:rPr sz="3600" spc="-4" dirty="0">
                <a:solidFill>
                  <a:srgbClr val="9D1E22"/>
                </a:solidFill>
                <a:latin typeface="Palatino Linotype"/>
                <a:cs typeface="Palatino Linotype"/>
              </a:rPr>
              <a:t>unstyled</a:t>
            </a:r>
            <a:r>
              <a:rPr sz="3600" spc="8" dirty="0">
                <a:solidFill>
                  <a:srgbClr val="9D1E22"/>
                </a:solidFill>
                <a:latin typeface="Palatino Linotype"/>
                <a:cs typeface="Palatino Linotype"/>
              </a:rPr>
              <a:t> </a:t>
            </a:r>
            <a:r>
              <a:rPr sz="3600" spc="-4" dirty="0">
                <a:solidFill>
                  <a:srgbClr val="7E7E7E"/>
                </a:solidFill>
                <a:latin typeface="Palatino Linotype"/>
                <a:cs typeface="Palatino Linotype"/>
              </a:rPr>
              <a:t>text</a:t>
            </a:r>
            <a:endParaRPr sz="3600">
              <a:latin typeface="Palatino Linotype"/>
              <a:cs typeface="Palatino Linotype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930566" y="67444"/>
            <a:ext cx="2627947" cy="645690"/>
          </a:xfrm>
          <a:prstGeom prst="rect">
            <a:avLst/>
          </a:prstGeom>
        </p:spPr>
        <p:txBody>
          <a:bodyPr spcFirstLastPara="1" vert="horz" wrap="square" lIns="0" tIns="9525" rIns="0" bIns="0" rtlCol="0" anchor="t" anchorCtr="0">
            <a:spAutoFit/>
          </a:bodyPr>
          <a:lstStyle/>
          <a:p>
            <a:pPr marL="9525">
              <a:spcBef>
                <a:spcPts val="75"/>
              </a:spcBef>
            </a:pPr>
            <a:r>
              <a:rPr sz="4050" b="1" spc="-4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  <a:cs typeface="Palatino Linotype"/>
              </a:rPr>
              <a:t>No</a:t>
            </a:r>
            <a:r>
              <a:rPr sz="4050" b="1" spc="-71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  <a:cs typeface="Palatino Linotype"/>
              </a:rPr>
              <a:t> </a:t>
            </a:r>
            <a:r>
              <a:rPr sz="4050" b="1" spc="-4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  <a:cs typeface="Palatino Linotype"/>
              </a:rPr>
              <a:t>HTML?</a:t>
            </a:r>
            <a:endParaRPr sz="4050" b="1" dirty="0">
              <a:solidFill>
                <a:schemeClr val="bg1"/>
              </a:solidFill>
              <a:latin typeface="Roboto Slab" panose="020B0604020202020204" charset="0"/>
              <a:ea typeface="Roboto Slab" panose="020B0604020202020204" charset="0"/>
              <a:cs typeface="Palatino Linotype"/>
            </a:endParaRPr>
          </a:p>
        </p:txBody>
      </p:sp>
    </p:spTree>
    <p:extLst>
      <p:ext uri="{BB962C8B-B14F-4D97-AF65-F5344CB8AC3E}">
        <p14:creationId xmlns:p14="http://schemas.microsoft.com/office/powerpoint/2010/main" val="7531264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242461" y="1128435"/>
            <a:ext cx="3361373" cy="312585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algn="ctr">
              <a:spcBef>
                <a:spcPts val="75"/>
              </a:spcBef>
              <a:tabLst>
                <a:tab pos="1534001" algn="l"/>
              </a:tabLst>
            </a:pPr>
            <a:r>
              <a:rPr sz="3600" b="1" spc="-4" dirty="0">
                <a:solidFill>
                  <a:srgbClr val="9D1E22"/>
                </a:solidFill>
                <a:latin typeface="Palatino Linotype"/>
                <a:cs typeface="Palatino Linotype"/>
              </a:rPr>
              <a:t>HTML	tags</a:t>
            </a:r>
            <a:r>
              <a:rPr sz="3600" b="1" spc="-56" dirty="0">
                <a:solidFill>
                  <a:srgbClr val="9D1E22"/>
                </a:solidFill>
                <a:latin typeface="Palatino Linotype"/>
                <a:cs typeface="Palatino Linotype"/>
              </a:rPr>
              <a:t> </a:t>
            </a:r>
            <a:r>
              <a:rPr sz="3600" spc="-23" dirty="0">
                <a:solidFill>
                  <a:srgbClr val="7E7E7E"/>
                </a:solidFill>
                <a:latin typeface="Palatino Linotype"/>
                <a:cs typeface="Palatino Linotype"/>
              </a:rPr>
              <a:t>give</a:t>
            </a:r>
            <a:endParaRPr sz="3600" dirty="0">
              <a:latin typeface="Palatino Linotype"/>
              <a:cs typeface="Palatino Linotype"/>
            </a:endParaRPr>
          </a:p>
          <a:p>
            <a:pPr algn="ctr">
              <a:lnSpc>
                <a:spcPct val="100000"/>
              </a:lnSpc>
            </a:pPr>
            <a:r>
              <a:rPr sz="3600" b="1" dirty="0">
                <a:solidFill>
                  <a:srgbClr val="9D1E22"/>
                </a:solidFill>
                <a:latin typeface="Palatino Linotype"/>
                <a:cs typeface="Palatino Linotype"/>
              </a:rPr>
              <a:t>structure</a:t>
            </a:r>
            <a:endParaRPr sz="3600" dirty="0">
              <a:latin typeface="Palatino Linotype"/>
              <a:cs typeface="Palatino Linotype"/>
            </a:endParaRPr>
          </a:p>
          <a:p>
            <a:pPr marL="1429" algn="ctr">
              <a:spcBef>
                <a:spcPts val="866"/>
              </a:spcBef>
            </a:pPr>
            <a:r>
              <a:rPr sz="3600" dirty="0">
                <a:solidFill>
                  <a:srgbClr val="7E7E7E"/>
                </a:solidFill>
                <a:latin typeface="Palatino Linotype"/>
                <a:cs typeface="Palatino Linotype"/>
              </a:rPr>
              <a:t>and</a:t>
            </a:r>
            <a:endParaRPr sz="3600" dirty="0">
              <a:latin typeface="Palatino Linotype"/>
              <a:cs typeface="Palatino Linotype"/>
            </a:endParaRPr>
          </a:p>
          <a:p>
            <a:pPr marL="1429" algn="ctr">
              <a:spcBef>
                <a:spcPts val="863"/>
              </a:spcBef>
            </a:pPr>
            <a:r>
              <a:rPr sz="3600" b="1" spc="-4" dirty="0">
                <a:solidFill>
                  <a:srgbClr val="9D1E22"/>
                </a:solidFill>
                <a:latin typeface="Palatino Linotype"/>
                <a:cs typeface="Palatino Linotype"/>
              </a:rPr>
              <a:t>meaning</a:t>
            </a:r>
            <a:endParaRPr sz="3600" dirty="0">
              <a:latin typeface="Palatino Linotype"/>
              <a:cs typeface="Palatino Linotype"/>
            </a:endParaRPr>
          </a:p>
          <a:p>
            <a:pPr algn="ctr">
              <a:spcBef>
                <a:spcPts val="866"/>
              </a:spcBef>
            </a:pPr>
            <a:r>
              <a:rPr sz="3600" spc="-4" dirty="0">
                <a:solidFill>
                  <a:srgbClr val="7E7E7E"/>
                </a:solidFill>
                <a:latin typeface="Palatino Linotype"/>
                <a:cs typeface="Palatino Linotype"/>
              </a:rPr>
              <a:t>to </a:t>
            </a:r>
            <a:r>
              <a:rPr sz="3600" spc="-19" dirty="0">
                <a:solidFill>
                  <a:srgbClr val="7E7E7E"/>
                </a:solidFill>
                <a:latin typeface="Palatino Linotype"/>
                <a:cs typeface="Palatino Linotype"/>
              </a:rPr>
              <a:t>your</a:t>
            </a:r>
            <a:r>
              <a:rPr sz="3600" spc="-8" dirty="0">
                <a:solidFill>
                  <a:srgbClr val="7E7E7E"/>
                </a:solidFill>
                <a:latin typeface="Palatino Linotype"/>
                <a:cs typeface="Palatino Linotype"/>
              </a:rPr>
              <a:t> </a:t>
            </a:r>
            <a:r>
              <a:rPr sz="3600" spc="-4" dirty="0">
                <a:solidFill>
                  <a:srgbClr val="7E7E7E"/>
                </a:solidFill>
                <a:latin typeface="Palatino Linotype"/>
                <a:cs typeface="Palatino Linotype"/>
              </a:rPr>
              <a:t>content.</a:t>
            </a:r>
            <a:endParaRPr sz="3600" dirty="0">
              <a:latin typeface="Palatino Linotype"/>
              <a:cs typeface="Palatino Linotyp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10728" y="1331976"/>
            <a:ext cx="3038093" cy="18779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50"/>
          </a:p>
        </p:txBody>
      </p:sp>
    </p:spTree>
    <p:extLst>
      <p:ext uri="{BB962C8B-B14F-4D97-AF65-F5344CB8AC3E}">
        <p14:creationId xmlns:p14="http://schemas.microsoft.com/office/powerpoint/2010/main" val="14730226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085109" y="184076"/>
            <a:ext cx="3438058" cy="645690"/>
          </a:xfrm>
          <a:prstGeom prst="rect">
            <a:avLst/>
          </a:prstGeom>
        </p:spPr>
        <p:txBody>
          <a:bodyPr spcFirstLastPara="1" vert="horz" wrap="square" lIns="0" tIns="9525" rIns="0" bIns="0" rtlCol="0" anchor="t" anchorCtr="0">
            <a:spAutoFit/>
          </a:bodyPr>
          <a:lstStyle/>
          <a:p>
            <a:pPr marL="9525">
              <a:spcBef>
                <a:spcPts val="75"/>
              </a:spcBef>
            </a:pPr>
            <a:r>
              <a:rPr sz="4050" b="1" spc="-4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  <a:cs typeface="Palatino Linotype"/>
              </a:rPr>
              <a:t>HTML</a:t>
            </a:r>
            <a:r>
              <a:rPr sz="4050" b="1" spc="-217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  <a:cs typeface="Palatino Linotype"/>
              </a:rPr>
              <a:t> </a:t>
            </a:r>
            <a:r>
              <a:rPr sz="4050" b="1" spc="-83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  <a:cs typeface="Palatino Linotype"/>
              </a:rPr>
              <a:t>Tags</a:t>
            </a:r>
            <a:endParaRPr sz="4050" b="1" dirty="0">
              <a:solidFill>
                <a:schemeClr val="bg1"/>
              </a:solidFill>
              <a:latin typeface="Roboto Slab" panose="020B0604020202020204" charset="0"/>
              <a:ea typeface="Roboto Slab" panose="020B0604020202020204" charset="0"/>
              <a:cs typeface="Palatino Linotyp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98777" y="919543"/>
            <a:ext cx="4435793" cy="3613394"/>
          </a:xfrm>
          <a:prstGeom prst="rect">
            <a:avLst/>
          </a:prstGeom>
        </p:spPr>
        <p:txBody>
          <a:bodyPr vert="horz" wrap="square" lIns="0" tIns="50959" rIns="0" bIns="0" rtlCol="0">
            <a:spAutoFit/>
          </a:bodyPr>
          <a:lstStyle/>
          <a:p>
            <a:pPr marL="9525" marR="390049">
              <a:lnSpc>
                <a:spcPts val="2595"/>
              </a:lnSpc>
              <a:spcBef>
                <a:spcPts val="401"/>
              </a:spcBef>
            </a:pPr>
            <a:r>
              <a:rPr sz="2400" b="1" dirty="0">
                <a:solidFill>
                  <a:srgbClr val="9D1E22"/>
                </a:solidFill>
                <a:latin typeface="Palatino Linotype"/>
                <a:cs typeface="Palatino Linotype"/>
              </a:rPr>
              <a:t>&lt;p&gt;&lt;/p&gt; </a:t>
            </a:r>
            <a:r>
              <a:rPr sz="2400" dirty="0">
                <a:solidFill>
                  <a:srgbClr val="7E7E7E"/>
                </a:solidFill>
                <a:latin typeface="Palatino Linotype"/>
                <a:cs typeface="Palatino Linotype"/>
              </a:rPr>
              <a:t>- </a:t>
            </a:r>
            <a:r>
              <a:rPr sz="2400" spc="-4" dirty="0">
                <a:solidFill>
                  <a:srgbClr val="7E7E7E"/>
                </a:solidFill>
                <a:latin typeface="Palatino Linotype"/>
                <a:cs typeface="Palatino Linotype"/>
              </a:rPr>
              <a:t>to </a:t>
            </a:r>
            <a:r>
              <a:rPr sz="2400" dirty="0">
                <a:solidFill>
                  <a:srgbClr val="7E7E7E"/>
                </a:solidFill>
                <a:latin typeface="Palatino Linotype"/>
                <a:cs typeface="Palatino Linotype"/>
              </a:rPr>
              <a:t>organize </a:t>
            </a:r>
            <a:r>
              <a:rPr sz="2400" spc="-4" dirty="0">
                <a:solidFill>
                  <a:srgbClr val="7E7E7E"/>
                </a:solidFill>
                <a:latin typeface="Palatino Linotype"/>
                <a:cs typeface="Palatino Linotype"/>
              </a:rPr>
              <a:t>text</a:t>
            </a:r>
            <a:r>
              <a:rPr sz="2400" spc="-64" dirty="0">
                <a:solidFill>
                  <a:srgbClr val="7E7E7E"/>
                </a:solidFill>
                <a:latin typeface="Palatino Linotype"/>
                <a:cs typeface="Palatino Linotype"/>
              </a:rPr>
              <a:t> </a:t>
            </a:r>
            <a:r>
              <a:rPr sz="2400" spc="-4" dirty="0">
                <a:solidFill>
                  <a:srgbClr val="7E7E7E"/>
                </a:solidFill>
                <a:latin typeface="Palatino Linotype"/>
                <a:cs typeface="Palatino Linotype"/>
              </a:rPr>
              <a:t>into  paragraphs</a:t>
            </a:r>
            <a:endParaRPr sz="2400">
              <a:latin typeface="Palatino Linotype"/>
              <a:cs typeface="Palatino Linotype"/>
            </a:endParaRPr>
          </a:p>
          <a:p>
            <a:pPr>
              <a:spcBef>
                <a:spcPts val="8"/>
              </a:spcBef>
            </a:pPr>
            <a:endParaRPr sz="2963">
              <a:latin typeface="Times New Roman"/>
              <a:cs typeface="Times New Roman"/>
            </a:endParaRPr>
          </a:p>
          <a:p>
            <a:pPr marL="9525"/>
            <a:r>
              <a:rPr sz="2400" b="1" spc="-4" dirty="0">
                <a:solidFill>
                  <a:srgbClr val="9D1E22"/>
                </a:solidFill>
                <a:latin typeface="Palatino Linotype"/>
                <a:cs typeface="Palatino Linotype"/>
              </a:rPr>
              <a:t>&lt;table&gt;&lt;/table&gt; </a:t>
            </a:r>
            <a:r>
              <a:rPr sz="2400" dirty="0">
                <a:solidFill>
                  <a:srgbClr val="7E7E7E"/>
                </a:solidFill>
                <a:latin typeface="Palatino Linotype"/>
                <a:cs typeface="Palatino Linotype"/>
              </a:rPr>
              <a:t>- </a:t>
            </a:r>
            <a:r>
              <a:rPr sz="2400" spc="-4" dirty="0">
                <a:solidFill>
                  <a:srgbClr val="7E7E7E"/>
                </a:solidFill>
                <a:latin typeface="Palatino Linotype"/>
                <a:cs typeface="Palatino Linotype"/>
              </a:rPr>
              <a:t>to </a:t>
            </a:r>
            <a:r>
              <a:rPr sz="2400" dirty="0">
                <a:solidFill>
                  <a:srgbClr val="7E7E7E"/>
                </a:solidFill>
                <a:latin typeface="Palatino Linotype"/>
                <a:cs typeface="Palatino Linotype"/>
              </a:rPr>
              <a:t>display</a:t>
            </a:r>
            <a:r>
              <a:rPr sz="2400" spc="8" dirty="0">
                <a:solidFill>
                  <a:srgbClr val="7E7E7E"/>
                </a:solidFill>
                <a:latin typeface="Palatino Linotype"/>
                <a:cs typeface="Palatino Linotype"/>
              </a:rPr>
              <a:t> </a:t>
            </a:r>
            <a:r>
              <a:rPr sz="2400" spc="-4" dirty="0">
                <a:solidFill>
                  <a:srgbClr val="7E7E7E"/>
                </a:solidFill>
                <a:latin typeface="Palatino Linotype"/>
                <a:cs typeface="Palatino Linotype"/>
              </a:rPr>
              <a:t>table</a:t>
            </a:r>
            <a:endParaRPr sz="2400">
              <a:latin typeface="Palatino Linotype"/>
              <a:cs typeface="Palatino Linotype"/>
            </a:endParaRPr>
          </a:p>
          <a:p>
            <a:pPr>
              <a:spcBef>
                <a:spcPts val="8"/>
              </a:spcBef>
            </a:pPr>
            <a:endParaRPr sz="3000">
              <a:latin typeface="Times New Roman"/>
              <a:cs typeface="Times New Roman"/>
            </a:endParaRPr>
          </a:p>
          <a:p>
            <a:pPr marL="9525"/>
            <a:r>
              <a:rPr sz="2400" b="1" dirty="0">
                <a:solidFill>
                  <a:srgbClr val="9D1E22"/>
                </a:solidFill>
                <a:latin typeface="Palatino Linotype"/>
                <a:cs typeface="Palatino Linotype"/>
              </a:rPr>
              <a:t>&lt;form&gt;&lt;/form&gt; </a:t>
            </a:r>
            <a:r>
              <a:rPr sz="2400" dirty="0">
                <a:solidFill>
                  <a:srgbClr val="7E7E7E"/>
                </a:solidFill>
                <a:latin typeface="Palatino Linotype"/>
                <a:cs typeface="Palatino Linotype"/>
              </a:rPr>
              <a:t>- to</a:t>
            </a:r>
            <a:r>
              <a:rPr sz="2400" spc="-23" dirty="0">
                <a:solidFill>
                  <a:srgbClr val="7E7E7E"/>
                </a:solidFill>
                <a:latin typeface="Palatino Linotype"/>
                <a:cs typeface="Palatino Linotype"/>
              </a:rPr>
              <a:t> </a:t>
            </a:r>
            <a:r>
              <a:rPr sz="2400" dirty="0">
                <a:solidFill>
                  <a:srgbClr val="7E7E7E"/>
                </a:solidFill>
                <a:latin typeface="Palatino Linotype"/>
                <a:cs typeface="Palatino Linotype"/>
              </a:rPr>
              <a:t>define</a:t>
            </a:r>
            <a:endParaRPr sz="2400">
              <a:latin typeface="Palatino Linotype"/>
              <a:cs typeface="Palatino Linotype"/>
            </a:endParaRPr>
          </a:p>
          <a:p>
            <a:pPr marL="9525">
              <a:spcBef>
                <a:spcPts val="289"/>
              </a:spcBef>
            </a:pPr>
            <a:r>
              <a:rPr sz="2400" spc="-4" dirty="0">
                <a:solidFill>
                  <a:srgbClr val="7E7E7E"/>
                </a:solidFill>
                <a:latin typeface="Palatino Linotype"/>
                <a:cs typeface="Palatino Linotype"/>
              </a:rPr>
              <a:t>form for user</a:t>
            </a:r>
            <a:r>
              <a:rPr sz="2400" spc="-8" dirty="0">
                <a:solidFill>
                  <a:srgbClr val="7E7E7E"/>
                </a:solidFill>
                <a:latin typeface="Palatino Linotype"/>
                <a:cs typeface="Palatino Linotype"/>
              </a:rPr>
              <a:t> </a:t>
            </a:r>
            <a:r>
              <a:rPr sz="2400" spc="-4" dirty="0">
                <a:solidFill>
                  <a:srgbClr val="7E7E7E"/>
                </a:solidFill>
                <a:latin typeface="Palatino Linotype"/>
                <a:cs typeface="Palatino Linotype"/>
              </a:rPr>
              <a:t>input</a:t>
            </a:r>
            <a:endParaRPr sz="2400">
              <a:latin typeface="Palatino Linotype"/>
              <a:cs typeface="Palatino Linotype"/>
            </a:endParaRPr>
          </a:p>
          <a:p>
            <a:pPr>
              <a:spcBef>
                <a:spcPts val="8"/>
              </a:spcBef>
            </a:pPr>
            <a:endParaRPr sz="3000">
              <a:latin typeface="Times New Roman"/>
              <a:cs typeface="Times New Roman"/>
            </a:endParaRPr>
          </a:p>
          <a:p>
            <a:pPr marL="9525"/>
            <a:r>
              <a:rPr sz="2400" b="1" spc="-4" dirty="0">
                <a:solidFill>
                  <a:srgbClr val="9D1E22"/>
                </a:solidFill>
                <a:latin typeface="Palatino Linotype"/>
                <a:cs typeface="Palatino Linotype"/>
              </a:rPr>
              <a:t>&lt;img&gt;&lt;/img&gt; </a:t>
            </a:r>
            <a:r>
              <a:rPr sz="2400" dirty="0">
                <a:solidFill>
                  <a:srgbClr val="7E7E7E"/>
                </a:solidFill>
                <a:latin typeface="Palatino Linotype"/>
                <a:cs typeface="Palatino Linotype"/>
              </a:rPr>
              <a:t>- to add</a:t>
            </a:r>
            <a:r>
              <a:rPr sz="2400" spc="-49" dirty="0">
                <a:solidFill>
                  <a:srgbClr val="7E7E7E"/>
                </a:solidFill>
                <a:latin typeface="Palatino Linotype"/>
                <a:cs typeface="Palatino Linotype"/>
              </a:rPr>
              <a:t> </a:t>
            </a:r>
            <a:r>
              <a:rPr sz="2400" spc="-4" dirty="0">
                <a:solidFill>
                  <a:srgbClr val="7E7E7E"/>
                </a:solidFill>
                <a:latin typeface="Palatino Linotype"/>
                <a:cs typeface="Palatino Linotype"/>
              </a:rPr>
              <a:t>image</a:t>
            </a:r>
            <a:endParaRPr sz="24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134480" y="1777366"/>
            <a:ext cx="1864233" cy="13327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6" name="object 6"/>
          <p:cNvSpPr/>
          <p:nvPr/>
        </p:nvSpPr>
        <p:spPr>
          <a:xfrm>
            <a:off x="6280786" y="1923670"/>
            <a:ext cx="1423034" cy="8915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7" name="object 7"/>
          <p:cNvSpPr/>
          <p:nvPr/>
        </p:nvSpPr>
        <p:spPr>
          <a:xfrm>
            <a:off x="4980050" y="2748915"/>
            <a:ext cx="3018663" cy="135102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8" name="object 8"/>
          <p:cNvSpPr/>
          <p:nvPr/>
        </p:nvSpPr>
        <p:spPr>
          <a:xfrm>
            <a:off x="5126356" y="2895218"/>
            <a:ext cx="2577464" cy="90982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9" name="object 9"/>
          <p:cNvSpPr/>
          <p:nvPr/>
        </p:nvSpPr>
        <p:spPr>
          <a:xfrm>
            <a:off x="6623685" y="3867911"/>
            <a:ext cx="1065276" cy="98640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10" name="object 10"/>
          <p:cNvSpPr/>
          <p:nvPr/>
        </p:nvSpPr>
        <p:spPr>
          <a:xfrm>
            <a:off x="6328792" y="805814"/>
            <a:ext cx="1669922" cy="129844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11" name="object 11"/>
          <p:cNvSpPr/>
          <p:nvPr/>
        </p:nvSpPr>
        <p:spPr>
          <a:xfrm>
            <a:off x="6475094" y="952118"/>
            <a:ext cx="1228725" cy="85725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50"/>
          </a:p>
        </p:txBody>
      </p:sp>
    </p:spTree>
    <p:extLst>
      <p:ext uri="{BB962C8B-B14F-4D97-AF65-F5344CB8AC3E}">
        <p14:creationId xmlns:p14="http://schemas.microsoft.com/office/powerpoint/2010/main" val="42534212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8227" y="0"/>
            <a:ext cx="9015773" cy="532492"/>
          </a:xfrm>
          <a:prstGeom prst="rect">
            <a:avLst/>
          </a:prstGeom>
        </p:spPr>
        <p:txBody>
          <a:bodyPr spcFirstLastPara="1" vert="horz" wrap="square" lIns="0" tIns="6642" rIns="0" bIns="0" rtlCol="0" anchor="t" anchorCtr="0">
            <a:spAutoFit/>
          </a:bodyPr>
          <a:lstStyle/>
          <a:p>
            <a:pPr marL="123894">
              <a:lnSpc>
                <a:spcPts val="3961"/>
              </a:lnSpc>
              <a:spcBef>
                <a:spcPts val="52"/>
              </a:spcBef>
            </a:pPr>
            <a:r>
              <a:rPr lang="en-US" sz="2000" u="none" spc="-66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Web </a:t>
            </a:r>
            <a:r>
              <a:rPr lang="en-US" sz="2000" u="none" spc="-39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Development</a:t>
            </a:r>
            <a:r>
              <a:rPr lang="en-US" sz="2000" u="none" spc="-80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lang="en-US" sz="2000" u="none" spc="-43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Stages </a:t>
            </a:r>
            <a:r>
              <a:rPr lang="en-US" sz="2000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1 – </a:t>
            </a:r>
            <a:r>
              <a:rPr lang="en-US" sz="2000" spc="-32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Concept</a:t>
            </a:r>
            <a:r>
              <a:rPr lang="en-US" sz="2000" spc="-257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lang="en-US" sz="2000" spc="-39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Development</a:t>
            </a:r>
            <a:endParaRPr sz="2000" spc="-39" dirty="0">
              <a:solidFill>
                <a:schemeClr val="bg1"/>
              </a:solidFill>
              <a:latin typeface="Roboto Slab" panose="020B0604020202020204" charset="0"/>
              <a:ea typeface="Roboto Slab" panose="020B0604020202020204" charset="0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86498" y="1378189"/>
            <a:ext cx="3593519" cy="2143690"/>
          </a:xfrm>
          <a:prstGeom prst="rect">
            <a:avLst/>
          </a:prstGeom>
        </p:spPr>
        <p:txBody>
          <a:bodyPr vert="horz" wrap="square" lIns="0" tIns="5487" rIns="0" bIns="0" rtlCol="0">
            <a:spAutoFit/>
          </a:bodyPr>
          <a:lstStyle/>
          <a:p>
            <a:pPr marL="5776">
              <a:spcBef>
                <a:spcPts val="43"/>
              </a:spcBef>
            </a:pPr>
            <a:r>
              <a:rPr lang="en-US" sz="1501" spc="-16" dirty="0">
                <a:solidFill>
                  <a:srgbClr val="515151"/>
                </a:solidFill>
                <a:latin typeface="Calibri"/>
                <a:cs typeface="Calibri"/>
              </a:rPr>
              <a:t>Lets discuss</a:t>
            </a:r>
            <a:r>
              <a:rPr sz="1501" spc="-7" dirty="0">
                <a:solidFill>
                  <a:srgbClr val="515151"/>
                </a:solidFill>
                <a:latin typeface="Calibri"/>
                <a:cs typeface="Calibri"/>
              </a:rPr>
              <a:t>:</a:t>
            </a:r>
            <a:endParaRPr sz="2433" dirty="0">
              <a:latin typeface="Times New Roman"/>
              <a:cs typeface="Times New Roman"/>
            </a:endParaRPr>
          </a:p>
          <a:p>
            <a:pPr marL="224685" indent="-136890">
              <a:buClr>
                <a:srgbClr val="14BBEA"/>
              </a:buClr>
              <a:buChar char="◦"/>
              <a:tabLst>
                <a:tab pos="224685" algn="l"/>
                <a:tab pos="224974" algn="l"/>
              </a:tabLst>
            </a:pPr>
            <a:r>
              <a:rPr sz="1342" spc="2" dirty="0">
                <a:solidFill>
                  <a:srgbClr val="515151"/>
                </a:solidFill>
                <a:latin typeface="Calibri"/>
                <a:cs typeface="Calibri"/>
              </a:rPr>
              <a:t>Who </a:t>
            </a:r>
            <a:r>
              <a:rPr sz="1342" dirty="0">
                <a:solidFill>
                  <a:srgbClr val="515151"/>
                </a:solidFill>
                <a:latin typeface="Calibri"/>
                <a:cs typeface="Calibri"/>
              </a:rPr>
              <a:t>is this </a:t>
            </a:r>
            <a:r>
              <a:rPr sz="1342" spc="-2" dirty="0">
                <a:solidFill>
                  <a:srgbClr val="515151"/>
                </a:solidFill>
                <a:latin typeface="Calibri"/>
                <a:cs typeface="Calibri"/>
              </a:rPr>
              <a:t>website </a:t>
            </a:r>
            <a:r>
              <a:rPr sz="1342" spc="-7" dirty="0">
                <a:solidFill>
                  <a:srgbClr val="515151"/>
                </a:solidFill>
                <a:latin typeface="Calibri"/>
                <a:cs typeface="Calibri"/>
              </a:rPr>
              <a:t>for? </a:t>
            </a:r>
            <a:r>
              <a:rPr sz="1342" dirty="0">
                <a:solidFill>
                  <a:srgbClr val="515151"/>
                </a:solidFill>
                <a:latin typeface="Calibri"/>
                <a:cs typeface="Calibri"/>
              </a:rPr>
              <a:t>(the types of</a:t>
            </a:r>
            <a:r>
              <a:rPr sz="1342" spc="39" dirty="0">
                <a:solidFill>
                  <a:srgbClr val="515151"/>
                </a:solidFill>
                <a:latin typeface="Calibri"/>
                <a:cs typeface="Calibri"/>
              </a:rPr>
              <a:t> </a:t>
            </a:r>
            <a:r>
              <a:rPr sz="1342" spc="-2" dirty="0">
                <a:solidFill>
                  <a:srgbClr val="515151"/>
                </a:solidFill>
                <a:latin typeface="Calibri"/>
                <a:cs typeface="Calibri"/>
              </a:rPr>
              <a:t>users)</a:t>
            </a:r>
            <a:endParaRPr sz="1342" dirty="0">
              <a:latin typeface="Calibri"/>
              <a:cs typeface="Calibri"/>
            </a:endParaRPr>
          </a:p>
          <a:p>
            <a:pPr>
              <a:spcBef>
                <a:spcPts val="9"/>
              </a:spcBef>
              <a:buClr>
                <a:srgbClr val="14BBEA"/>
              </a:buClr>
              <a:buFont typeface="Calibri"/>
              <a:buChar char="◦"/>
            </a:pPr>
            <a:endParaRPr sz="1910" dirty="0">
              <a:latin typeface="Times New Roman"/>
              <a:cs typeface="Times New Roman"/>
            </a:endParaRPr>
          </a:p>
          <a:p>
            <a:pPr marL="224685" indent="-136890">
              <a:buClr>
                <a:srgbClr val="14BBEA"/>
              </a:buClr>
              <a:buChar char="◦"/>
              <a:tabLst>
                <a:tab pos="224685" algn="l"/>
                <a:tab pos="224974" algn="l"/>
              </a:tabLst>
            </a:pPr>
            <a:r>
              <a:rPr sz="1342" spc="-5" dirty="0">
                <a:solidFill>
                  <a:srgbClr val="515151"/>
                </a:solidFill>
                <a:latin typeface="Calibri"/>
                <a:cs typeface="Calibri"/>
              </a:rPr>
              <a:t>Why </a:t>
            </a:r>
            <a:r>
              <a:rPr sz="1342" dirty="0">
                <a:solidFill>
                  <a:srgbClr val="515151"/>
                </a:solidFill>
                <a:latin typeface="Calibri"/>
                <a:cs typeface="Calibri"/>
              </a:rPr>
              <a:t>am I making it? (what is the</a:t>
            </a:r>
            <a:r>
              <a:rPr sz="1342" spc="45" dirty="0">
                <a:solidFill>
                  <a:srgbClr val="515151"/>
                </a:solidFill>
                <a:latin typeface="Calibri"/>
                <a:cs typeface="Calibri"/>
              </a:rPr>
              <a:t> </a:t>
            </a:r>
            <a:r>
              <a:rPr sz="1342" dirty="0">
                <a:solidFill>
                  <a:srgbClr val="515151"/>
                </a:solidFill>
                <a:latin typeface="Calibri"/>
                <a:cs typeface="Calibri"/>
              </a:rPr>
              <a:t>problem?)</a:t>
            </a:r>
            <a:endParaRPr sz="1342" dirty="0">
              <a:latin typeface="Calibri"/>
              <a:cs typeface="Calibri"/>
            </a:endParaRPr>
          </a:p>
          <a:p>
            <a:pPr>
              <a:spcBef>
                <a:spcPts val="23"/>
              </a:spcBef>
              <a:buClr>
                <a:srgbClr val="14BBEA"/>
              </a:buClr>
              <a:buFont typeface="Calibri"/>
              <a:buChar char="◦"/>
            </a:pPr>
            <a:endParaRPr sz="2047" dirty="0">
              <a:latin typeface="Times New Roman"/>
              <a:cs typeface="Times New Roman"/>
            </a:endParaRPr>
          </a:p>
          <a:p>
            <a:pPr marL="224685" marR="2310" indent="-136890">
              <a:lnSpc>
                <a:spcPts val="1464"/>
              </a:lnSpc>
              <a:buClr>
                <a:srgbClr val="14BBEA"/>
              </a:buClr>
              <a:buChar char="◦"/>
              <a:tabLst>
                <a:tab pos="224685" algn="l"/>
                <a:tab pos="224974" algn="l"/>
              </a:tabLst>
            </a:pPr>
            <a:r>
              <a:rPr sz="1342" dirty="0">
                <a:solidFill>
                  <a:srgbClr val="515151"/>
                </a:solidFill>
                <a:latin typeface="Calibri"/>
                <a:cs typeface="Calibri"/>
              </a:rPr>
              <a:t>What is the </a:t>
            </a:r>
            <a:r>
              <a:rPr sz="1342" u="heavy" spc="-2" dirty="0">
                <a:solidFill>
                  <a:srgbClr val="515151"/>
                </a:solidFill>
                <a:uFill>
                  <a:solidFill>
                    <a:srgbClr val="515151"/>
                  </a:solidFill>
                </a:uFill>
                <a:latin typeface="Calibri"/>
                <a:cs typeface="Calibri"/>
              </a:rPr>
              <a:t>most important</a:t>
            </a:r>
            <a:r>
              <a:rPr sz="1342" spc="-2" dirty="0">
                <a:solidFill>
                  <a:srgbClr val="515151"/>
                </a:solidFill>
                <a:latin typeface="Calibri"/>
                <a:cs typeface="Calibri"/>
              </a:rPr>
              <a:t> </a:t>
            </a:r>
            <a:r>
              <a:rPr sz="1342" dirty="0">
                <a:solidFill>
                  <a:srgbClr val="515151"/>
                </a:solidFill>
                <a:latin typeface="Calibri"/>
                <a:cs typeface="Calibri"/>
              </a:rPr>
              <a:t>thing </a:t>
            </a:r>
            <a:r>
              <a:rPr sz="1342" spc="-5" dirty="0">
                <a:solidFill>
                  <a:srgbClr val="515151"/>
                </a:solidFill>
                <a:latin typeface="Calibri"/>
                <a:cs typeface="Calibri"/>
              </a:rPr>
              <a:t>visitors </a:t>
            </a:r>
            <a:r>
              <a:rPr sz="1342" dirty="0">
                <a:solidFill>
                  <a:srgbClr val="515151"/>
                </a:solidFill>
                <a:latin typeface="Calibri"/>
                <a:cs typeface="Calibri"/>
              </a:rPr>
              <a:t>should  do on </a:t>
            </a:r>
            <a:r>
              <a:rPr sz="1342" spc="-2" dirty="0">
                <a:solidFill>
                  <a:srgbClr val="515151"/>
                </a:solidFill>
                <a:latin typeface="Calibri"/>
                <a:cs typeface="Calibri"/>
              </a:rPr>
              <a:t>your</a:t>
            </a:r>
            <a:r>
              <a:rPr sz="1342" spc="2" dirty="0">
                <a:solidFill>
                  <a:srgbClr val="515151"/>
                </a:solidFill>
                <a:latin typeface="Calibri"/>
                <a:cs typeface="Calibri"/>
              </a:rPr>
              <a:t> </a:t>
            </a:r>
            <a:r>
              <a:rPr sz="1342" spc="-2" dirty="0">
                <a:solidFill>
                  <a:srgbClr val="515151"/>
                </a:solidFill>
                <a:latin typeface="Calibri"/>
                <a:cs typeface="Calibri"/>
              </a:rPr>
              <a:t>website.</a:t>
            </a:r>
            <a:endParaRPr sz="1342" dirty="0">
              <a:latin typeface="Calibri"/>
              <a:cs typeface="Calibri"/>
            </a:endParaRPr>
          </a:p>
          <a:p>
            <a:pPr>
              <a:spcBef>
                <a:spcPts val="9"/>
              </a:spcBef>
              <a:buClr>
                <a:srgbClr val="14BBEA"/>
              </a:buClr>
            </a:pPr>
            <a:endParaRPr sz="1910" dirty="0">
              <a:latin typeface="Times New Roman"/>
              <a:cs typeface="Times New Roman"/>
            </a:endParaRPr>
          </a:p>
          <a:p>
            <a:pPr marL="224685" indent="-136890">
              <a:buClr>
                <a:srgbClr val="14BBEA"/>
              </a:buClr>
              <a:buChar char="◦"/>
              <a:tabLst>
                <a:tab pos="224685" algn="l"/>
                <a:tab pos="224974" algn="l"/>
              </a:tabLst>
            </a:pPr>
            <a:r>
              <a:rPr sz="1342" spc="-11" dirty="0">
                <a:solidFill>
                  <a:srgbClr val="515151"/>
                </a:solidFill>
                <a:latin typeface="Calibri"/>
                <a:cs typeface="Calibri"/>
              </a:rPr>
              <a:t>Sketch </a:t>
            </a:r>
            <a:r>
              <a:rPr sz="1342" spc="-5" dirty="0">
                <a:solidFill>
                  <a:srgbClr val="515151"/>
                </a:solidFill>
                <a:latin typeface="Calibri"/>
                <a:cs typeface="Calibri"/>
              </a:rPr>
              <a:t>(draw) </a:t>
            </a:r>
            <a:r>
              <a:rPr sz="1342" spc="-2" dirty="0">
                <a:solidFill>
                  <a:srgbClr val="515151"/>
                </a:solidFill>
                <a:latin typeface="Calibri"/>
                <a:cs typeface="Calibri"/>
              </a:rPr>
              <a:t>your website</a:t>
            </a:r>
            <a:r>
              <a:rPr sz="1342" spc="52" dirty="0">
                <a:solidFill>
                  <a:srgbClr val="515151"/>
                </a:solidFill>
                <a:latin typeface="Calibri"/>
                <a:cs typeface="Calibri"/>
              </a:rPr>
              <a:t> </a:t>
            </a:r>
            <a:r>
              <a:rPr sz="1342" dirty="0">
                <a:solidFill>
                  <a:srgbClr val="515151"/>
                </a:solidFill>
                <a:latin typeface="Calibri"/>
                <a:cs typeface="Calibri"/>
              </a:rPr>
              <a:t>outline.</a:t>
            </a:r>
            <a:endParaRPr sz="1342" dirty="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368238" y="1438233"/>
            <a:ext cx="2682398" cy="29631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637"/>
          </a:p>
        </p:txBody>
      </p:sp>
    </p:spTree>
    <p:extLst>
      <p:ext uri="{BB962C8B-B14F-4D97-AF65-F5344CB8AC3E}">
        <p14:creationId xmlns:p14="http://schemas.microsoft.com/office/powerpoint/2010/main" val="36850797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88818" y="245841"/>
            <a:ext cx="7112488" cy="530273"/>
          </a:xfrm>
          <a:prstGeom prst="rect">
            <a:avLst/>
          </a:prstGeom>
        </p:spPr>
        <p:txBody>
          <a:bodyPr spcFirstLastPara="1" vert="horz" wrap="square" lIns="0" tIns="9525" rIns="0" bIns="0" rtlCol="0" anchor="t" anchorCtr="0">
            <a:spAutoFit/>
          </a:bodyPr>
          <a:lstStyle/>
          <a:p>
            <a:pPr marL="9525">
              <a:spcBef>
                <a:spcPts val="75"/>
              </a:spcBef>
            </a:pPr>
            <a:r>
              <a:rPr sz="3300" b="0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Lets add </a:t>
            </a:r>
            <a:r>
              <a:rPr sz="3300" b="0" spc="-4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HTML tags to our</a:t>
            </a:r>
            <a:r>
              <a:rPr sz="3300" b="0" spc="-146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sz="3300" b="0" spc="-4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page...</a:t>
            </a:r>
            <a:endParaRPr sz="3300" dirty="0">
              <a:solidFill>
                <a:schemeClr val="bg1"/>
              </a:solidFill>
              <a:latin typeface="Roboto Slab" panose="020B0604020202020204" charset="0"/>
              <a:ea typeface="Roboto Slab" panose="020B0604020202020204" charset="0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617344" y="859535"/>
            <a:ext cx="5949315" cy="36941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4" name="object 4"/>
          <p:cNvSpPr/>
          <p:nvPr/>
        </p:nvSpPr>
        <p:spPr>
          <a:xfrm>
            <a:off x="1763649" y="1005839"/>
            <a:ext cx="5508117" cy="32529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5" name="object 5"/>
          <p:cNvSpPr txBox="1"/>
          <p:nvPr/>
        </p:nvSpPr>
        <p:spPr>
          <a:xfrm>
            <a:off x="1768755" y="4381195"/>
            <a:ext cx="4160996" cy="517930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L="9525">
              <a:spcBef>
                <a:spcPts val="79"/>
              </a:spcBef>
            </a:pPr>
            <a:r>
              <a:rPr sz="3300" dirty="0">
                <a:solidFill>
                  <a:srgbClr val="9D1E22"/>
                </a:solidFill>
                <a:latin typeface="Palatino Linotype"/>
                <a:cs typeface="Palatino Linotype"/>
              </a:rPr>
              <a:t>How will </a:t>
            </a:r>
            <a:r>
              <a:rPr sz="3300" spc="-4" dirty="0">
                <a:solidFill>
                  <a:srgbClr val="9D1E22"/>
                </a:solidFill>
                <a:latin typeface="Palatino Linotype"/>
                <a:cs typeface="Palatino Linotype"/>
              </a:rPr>
              <a:t>it look</a:t>
            </a:r>
            <a:r>
              <a:rPr sz="3300" spc="-56" dirty="0">
                <a:solidFill>
                  <a:srgbClr val="9D1E22"/>
                </a:solidFill>
                <a:latin typeface="Palatino Linotype"/>
                <a:cs typeface="Palatino Linotype"/>
              </a:rPr>
              <a:t> </a:t>
            </a:r>
            <a:r>
              <a:rPr sz="3300" spc="-4" dirty="0">
                <a:solidFill>
                  <a:srgbClr val="9D1E22"/>
                </a:solidFill>
                <a:latin typeface="Palatino Linotype"/>
                <a:cs typeface="Palatino Linotype"/>
              </a:rPr>
              <a:t>now?</a:t>
            </a:r>
            <a:endParaRPr sz="3300">
              <a:latin typeface="Palatino Linotype"/>
              <a:cs typeface="Palatino Linotype"/>
            </a:endParaRPr>
          </a:p>
        </p:txBody>
      </p:sp>
    </p:spTree>
    <p:extLst>
      <p:ext uri="{BB962C8B-B14F-4D97-AF65-F5344CB8AC3E}">
        <p14:creationId xmlns:p14="http://schemas.microsoft.com/office/powerpoint/2010/main" val="24644757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020057" y="2762632"/>
            <a:ext cx="2741771" cy="1708962"/>
          </a:xfrm>
          <a:prstGeom prst="rect">
            <a:avLst/>
          </a:prstGeom>
        </p:spPr>
        <p:txBody>
          <a:bodyPr vert="horz" wrap="square" lIns="0" tIns="59531" rIns="0" bIns="0" rtlCol="0">
            <a:spAutoFit/>
          </a:bodyPr>
          <a:lstStyle/>
          <a:p>
            <a:pPr marL="9525" marR="3810">
              <a:lnSpc>
                <a:spcPct val="110000"/>
              </a:lnSpc>
              <a:spcBef>
                <a:spcPts val="469"/>
              </a:spcBef>
            </a:pPr>
            <a:r>
              <a:rPr sz="3300" dirty="0">
                <a:solidFill>
                  <a:srgbClr val="9D1E22"/>
                </a:solidFill>
                <a:latin typeface="Palatino Linotype"/>
                <a:cs typeface="Palatino Linotype"/>
              </a:rPr>
              <a:t>Looks</a:t>
            </a:r>
            <a:r>
              <a:rPr sz="3300" spc="-64" dirty="0">
                <a:solidFill>
                  <a:srgbClr val="9D1E22"/>
                </a:solidFill>
                <a:latin typeface="Palatino Linotype"/>
                <a:cs typeface="Palatino Linotype"/>
              </a:rPr>
              <a:t> </a:t>
            </a:r>
            <a:r>
              <a:rPr sz="3300" spc="-4" dirty="0">
                <a:solidFill>
                  <a:srgbClr val="9D1E22"/>
                </a:solidFill>
                <a:latin typeface="Palatino Linotype"/>
                <a:cs typeface="Palatino Linotype"/>
              </a:rPr>
              <a:t>better…  </a:t>
            </a:r>
            <a:r>
              <a:rPr sz="3300" dirty="0">
                <a:solidFill>
                  <a:srgbClr val="9D1E22"/>
                </a:solidFill>
                <a:latin typeface="Palatino Linotype"/>
                <a:cs typeface="Palatino Linotype"/>
              </a:rPr>
              <a:t>But still </a:t>
            </a:r>
            <a:r>
              <a:rPr sz="3300" spc="-4" dirty="0">
                <a:solidFill>
                  <a:srgbClr val="9D1E22"/>
                </a:solidFill>
                <a:latin typeface="Palatino Linotype"/>
                <a:cs typeface="Palatino Linotype"/>
              </a:rPr>
              <a:t>not  good…</a:t>
            </a:r>
            <a:endParaRPr sz="3300" dirty="0">
              <a:latin typeface="Palatino Linotype"/>
              <a:cs typeface="Palatino Linotype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305971" y="983672"/>
            <a:ext cx="2945503" cy="41675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5" name="object 5"/>
          <p:cNvSpPr/>
          <p:nvPr/>
        </p:nvSpPr>
        <p:spPr>
          <a:xfrm>
            <a:off x="5359353" y="983672"/>
            <a:ext cx="1719072" cy="16630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50"/>
          </a:p>
        </p:txBody>
      </p:sp>
    </p:spTree>
    <p:extLst>
      <p:ext uri="{BB962C8B-B14F-4D97-AF65-F5344CB8AC3E}">
        <p14:creationId xmlns:p14="http://schemas.microsoft.com/office/powerpoint/2010/main" val="40536453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15795" y="1217828"/>
            <a:ext cx="6361748" cy="3287919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L="9525" marR="311944">
              <a:spcBef>
                <a:spcPts val="79"/>
              </a:spcBef>
            </a:pPr>
            <a:r>
              <a:rPr sz="3300" spc="-4" dirty="0">
                <a:solidFill>
                  <a:srgbClr val="7E7E7E"/>
                </a:solidFill>
                <a:latin typeface="Palatino Linotype"/>
                <a:cs typeface="Palatino Linotype"/>
              </a:rPr>
              <a:t>Once page </a:t>
            </a:r>
            <a:r>
              <a:rPr sz="3300" dirty="0">
                <a:solidFill>
                  <a:srgbClr val="7E7E7E"/>
                </a:solidFill>
                <a:latin typeface="Palatino Linotype"/>
                <a:cs typeface="Palatino Linotype"/>
              </a:rPr>
              <a:t>content </a:t>
            </a:r>
            <a:r>
              <a:rPr sz="3300" spc="-4" dirty="0">
                <a:solidFill>
                  <a:srgbClr val="7E7E7E"/>
                </a:solidFill>
                <a:latin typeface="Palatino Linotype"/>
                <a:cs typeface="Palatino Linotype"/>
              </a:rPr>
              <a:t>is </a:t>
            </a:r>
            <a:r>
              <a:rPr sz="3300" dirty="0">
                <a:solidFill>
                  <a:srgbClr val="7E7E7E"/>
                </a:solidFill>
                <a:latin typeface="Palatino Linotype"/>
                <a:cs typeface="Palatino Linotype"/>
              </a:rPr>
              <a:t>marked </a:t>
            </a:r>
            <a:r>
              <a:rPr sz="3300" spc="-4" dirty="0">
                <a:solidFill>
                  <a:srgbClr val="7E7E7E"/>
                </a:solidFill>
                <a:latin typeface="Palatino Linotype"/>
                <a:cs typeface="Palatino Linotype"/>
              </a:rPr>
              <a:t>up  </a:t>
            </a:r>
            <a:r>
              <a:rPr sz="3300" dirty="0">
                <a:solidFill>
                  <a:srgbClr val="7E7E7E"/>
                </a:solidFill>
                <a:latin typeface="Palatino Linotype"/>
                <a:cs typeface="Palatino Linotype"/>
              </a:rPr>
              <a:t>with </a:t>
            </a:r>
            <a:r>
              <a:rPr sz="3300" spc="-4" dirty="0">
                <a:solidFill>
                  <a:srgbClr val="7E7E7E"/>
                </a:solidFill>
                <a:latin typeface="Palatino Linotype"/>
                <a:cs typeface="Palatino Linotype"/>
              </a:rPr>
              <a:t>HTML tags, the browser  </a:t>
            </a:r>
            <a:r>
              <a:rPr sz="3300" dirty="0">
                <a:solidFill>
                  <a:srgbClr val="7E7E7E"/>
                </a:solidFill>
                <a:latin typeface="Palatino Linotype"/>
                <a:cs typeface="Palatino Linotype"/>
              </a:rPr>
              <a:t>applies default styles </a:t>
            </a:r>
            <a:r>
              <a:rPr sz="3300" spc="-4" dirty="0">
                <a:solidFill>
                  <a:srgbClr val="7E7E7E"/>
                </a:solidFill>
                <a:latin typeface="Palatino Linotype"/>
                <a:cs typeface="Palatino Linotype"/>
              </a:rPr>
              <a:t>to the</a:t>
            </a:r>
            <a:r>
              <a:rPr sz="3300" spc="-86" dirty="0">
                <a:solidFill>
                  <a:srgbClr val="7E7E7E"/>
                </a:solidFill>
                <a:latin typeface="Palatino Linotype"/>
                <a:cs typeface="Palatino Linotype"/>
              </a:rPr>
              <a:t> </a:t>
            </a:r>
            <a:r>
              <a:rPr sz="3300" spc="-4" dirty="0">
                <a:solidFill>
                  <a:srgbClr val="7E7E7E"/>
                </a:solidFill>
                <a:latin typeface="Palatino Linotype"/>
                <a:cs typeface="Palatino Linotype"/>
              </a:rPr>
              <a:t>tags.</a:t>
            </a:r>
            <a:endParaRPr sz="3300">
              <a:latin typeface="Palatino Linotype"/>
              <a:cs typeface="Palatino Linotype"/>
            </a:endParaRPr>
          </a:p>
          <a:p>
            <a:pPr>
              <a:spcBef>
                <a:spcPts val="26"/>
              </a:spcBef>
            </a:pPr>
            <a:endParaRPr sz="4800">
              <a:latin typeface="Times New Roman"/>
              <a:cs typeface="Times New Roman"/>
            </a:endParaRPr>
          </a:p>
          <a:p>
            <a:pPr marL="9525" marR="3810">
              <a:spcBef>
                <a:spcPts val="4"/>
              </a:spcBef>
            </a:pPr>
            <a:r>
              <a:rPr sz="3300" dirty="0">
                <a:solidFill>
                  <a:srgbClr val="7E7E7E"/>
                </a:solidFill>
                <a:latin typeface="Palatino Linotype"/>
                <a:cs typeface="Palatino Linotype"/>
              </a:rPr>
              <a:t>So </a:t>
            </a:r>
            <a:r>
              <a:rPr sz="3300" spc="-4" dirty="0">
                <a:solidFill>
                  <a:srgbClr val="7E7E7E"/>
                </a:solidFill>
                <a:latin typeface="Palatino Linotype"/>
                <a:cs typeface="Palatino Linotype"/>
              </a:rPr>
              <a:t>now page is </a:t>
            </a:r>
            <a:r>
              <a:rPr sz="3300" b="1" dirty="0">
                <a:solidFill>
                  <a:srgbClr val="9D1E22"/>
                </a:solidFill>
                <a:latin typeface="Palatino Linotype"/>
                <a:cs typeface="Palatino Linotype"/>
              </a:rPr>
              <a:t>readable </a:t>
            </a:r>
            <a:r>
              <a:rPr sz="3300" dirty="0">
                <a:solidFill>
                  <a:srgbClr val="7E7E7E"/>
                </a:solidFill>
                <a:latin typeface="Palatino Linotype"/>
                <a:cs typeface="Palatino Linotype"/>
              </a:rPr>
              <a:t>and </a:t>
            </a:r>
            <a:r>
              <a:rPr sz="3300" spc="-19" dirty="0">
                <a:solidFill>
                  <a:srgbClr val="7E7E7E"/>
                </a:solidFill>
                <a:latin typeface="Palatino Linotype"/>
                <a:cs typeface="Palatino Linotype"/>
              </a:rPr>
              <a:t>have  </a:t>
            </a:r>
            <a:r>
              <a:rPr sz="3300" dirty="0">
                <a:solidFill>
                  <a:srgbClr val="7E7E7E"/>
                </a:solidFill>
                <a:latin typeface="Palatino Linotype"/>
                <a:cs typeface="Palatino Linotype"/>
              </a:rPr>
              <a:t>a </a:t>
            </a:r>
            <a:r>
              <a:rPr sz="3300" b="1" dirty="0">
                <a:solidFill>
                  <a:srgbClr val="9D1E22"/>
                </a:solidFill>
                <a:latin typeface="Palatino Linotype"/>
                <a:cs typeface="Palatino Linotype"/>
              </a:rPr>
              <a:t>clear</a:t>
            </a:r>
            <a:r>
              <a:rPr sz="3300" b="1" spc="-34" dirty="0">
                <a:solidFill>
                  <a:srgbClr val="9D1E22"/>
                </a:solidFill>
                <a:latin typeface="Palatino Linotype"/>
                <a:cs typeface="Palatino Linotype"/>
              </a:rPr>
              <a:t> </a:t>
            </a:r>
            <a:r>
              <a:rPr sz="3300" b="1" dirty="0">
                <a:solidFill>
                  <a:srgbClr val="9D1E22"/>
                </a:solidFill>
                <a:latin typeface="Palatino Linotype"/>
                <a:cs typeface="Palatino Linotype"/>
              </a:rPr>
              <a:t>hierarchy</a:t>
            </a:r>
            <a:r>
              <a:rPr sz="3300" dirty="0">
                <a:solidFill>
                  <a:srgbClr val="7E7E7E"/>
                </a:solidFill>
                <a:latin typeface="Palatino Linotype"/>
                <a:cs typeface="Palatino Linotype"/>
              </a:rPr>
              <a:t>.</a:t>
            </a:r>
            <a:endParaRPr sz="3300">
              <a:latin typeface="Palatino Linotype"/>
              <a:cs typeface="Palatino Linotyp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451859" y="76580"/>
            <a:ext cx="2239137" cy="11578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790760" y="202844"/>
            <a:ext cx="1563529" cy="645690"/>
          </a:xfrm>
          <a:prstGeom prst="rect">
            <a:avLst/>
          </a:prstGeom>
        </p:spPr>
        <p:txBody>
          <a:bodyPr spcFirstLastPara="1" vert="horz" wrap="square" lIns="0" tIns="9525" rIns="0" bIns="0" rtlCol="0" anchor="t" anchorCtr="0">
            <a:spAutoFit/>
          </a:bodyPr>
          <a:lstStyle/>
          <a:p>
            <a:pPr marL="9525">
              <a:spcBef>
                <a:spcPts val="75"/>
              </a:spcBef>
            </a:pPr>
            <a:r>
              <a:rPr sz="4050" spc="-4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  <a:cs typeface="Palatino Linotype"/>
              </a:rPr>
              <a:t>HTML</a:t>
            </a:r>
            <a:endParaRPr sz="4050" dirty="0">
              <a:solidFill>
                <a:schemeClr val="bg1"/>
              </a:solidFill>
              <a:latin typeface="Roboto Slab" panose="020B0604020202020204" charset="0"/>
              <a:ea typeface="Roboto Slab" panose="020B0604020202020204" charset="0"/>
              <a:cs typeface="Palatino Linotype"/>
            </a:endParaRPr>
          </a:p>
        </p:txBody>
      </p:sp>
    </p:spTree>
    <p:extLst>
      <p:ext uri="{BB962C8B-B14F-4D97-AF65-F5344CB8AC3E}">
        <p14:creationId xmlns:p14="http://schemas.microsoft.com/office/powerpoint/2010/main" val="16878407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77873" y="1165651"/>
            <a:ext cx="6022181" cy="340869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  <a:tabLst>
                <a:tab pos="4710113" algn="l"/>
              </a:tabLst>
            </a:pPr>
            <a:r>
              <a:rPr sz="4050" dirty="0">
                <a:solidFill>
                  <a:srgbClr val="7E7E7E"/>
                </a:solidFill>
                <a:latin typeface="Palatino Linotype"/>
                <a:cs typeface="Palatino Linotype"/>
              </a:rPr>
              <a:t>But what should </a:t>
            </a:r>
            <a:r>
              <a:rPr sz="4050" spc="-34" dirty="0">
                <a:solidFill>
                  <a:srgbClr val="7E7E7E"/>
                </a:solidFill>
                <a:latin typeface="Palatino Linotype"/>
                <a:cs typeface="Palatino Linotype"/>
              </a:rPr>
              <a:t>we	</a:t>
            </a:r>
            <a:r>
              <a:rPr sz="4050" dirty="0">
                <a:solidFill>
                  <a:srgbClr val="7E7E7E"/>
                </a:solidFill>
                <a:latin typeface="Palatino Linotype"/>
                <a:cs typeface="Palatino Linotype"/>
              </a:rPr>
              <a:t>do</a:t>
            </a:r>
            <a:r>
              <a:rPr sz="4050" spc="-38" dirty="0">
                <a:solidFill>
                  <a:srgbClr val="7E7E7E"/>
                </a:solidFill>
                <a:latin typeface="Palatino Linotype"/>
                <a:cs typeface="Palatino Linotype"/>
              </a:rPr>
              <a:t> </a:t>
            </a:r>
            <a:r>
              <a:rPr sz="4050" spc="-4" dirty="0">
                <a:solidFill>
                  <a:srgbClr val="7E7E7E"/>
                </a:solidFill>
                <a:latin typeface="Palatino Linotype"/>
                <a:cs typeface="Palatino Linotype"/>
              </a:rPr>
              <a:t>to</a:t>
            </a:r>
            <a:endParaRPr sz="4050" dirty="0">
              <a:latin typeface="Palatino Linotype"/>
              <a:cs typeface="Palatino Linotype"/>
            </a:endParaRPr>
          </a:p>
          <a:p>
            <a:pPr marL="9525"/>
            <a:r>
              <a:rPr sz="4050" dirty="0">
                <a:solidFill>
                  <a:srgbClr val="7E7E7E"/>
                </a:solidFill>
                <a:latin typeface="Palatino Linotype"/>
                <a:cs typeface="Palatino Linotype"/>
              </a:rPr>
              <a:t>make </a:t>
            </a:r>
            <a:r>
              <a:rPr sz="4050" spc="-4" dirty="0">
                <a:solidFill>
                  <a:srgbClr val="7E7E7E"/>
                </a:solidFill>
                <a:latin typeface="Palatino Linotype"/>
                <a:cs typeface="Palatino Linotype"/>
              </a:rPr>
              <a:t>the page look</a:t>
            </a:r>
            <a:r>
              <a:rPr sz="4050" spc="-49" dirty="0">
                <a:solidFill>
                  <a:srgbClr val="7E7E7E"/>
                </a:solidFill>
                <a:latin typeface="Palatino Linotype"/>
                <a:cs typeface="Palatino Linotype"/>
              </a:rPr>
              <a:t> </a:t>
            </a:r>
            <a:r>
              <a:rPr sz="4050" spc="-4" dirty="0">
                <a:solidFill>
                  <a:srgbClr val="7E7E7E"/>
                </a:solidFill>
                <a:latin typeface="Palatino Linotype"/>
                <a:cs typeface="Palatino Linotype"/>
              </a:rPr>
              <a:t>nice?</a:t>
            </a:r>
            <a:endParaRPr sz="4050" dirty="0">
              <a:latin typeface="Palatino Linotype"/>
              <a:cs typeface="Palatino Linotype"/>
            </a:endParaRPr>
          </a:p>
          <a:p>
            <a:pPr>
              <a:spcBef>
                <a:spcPts val="34"/>
              </a:spcBef>
            </a:pPr>
            <a:endParaRPr sz="5888" dirty="0">
              <a:latin typeface="Times New Roman"/>
              <a:cs typeface="Times New Roman"/>
            </a:endParaRPr>
          </a:p>
          <a:p>
            <a:pPr marL="2871311" algn="ctr"/>
            <a:r>
              <a:rPr sz="4050" dirty="0">
                <a:solidFill>
                  <a:srgbClr val="7E7E7E"/>
                </a:solidFill>
                <a:latin typeface="Palatino Linotype"/>
                <a:cs typeface="Palatino Linotype"/>
              </a:rPr>
              <a:t>The </a:t>
            </a:r>
            <a:r>
              <a:rPr sz="4050" spc="-15" dirty="0">
                <a:solidFill>
                  <a:srgbClr val="7E7E7E"/>
                </a:solidFill>
                <a:latin typeface="Palatino Linotype"/>
                <a:cs typeface="Palatino Linotype"/>
              </a:rPr>
              <a:t>answer</a:t>
            </a:r>
            <a:r>
              <a:rPr sz="4050" spc="-56" dirty="0">
                <a:solidFill>
                  <a:srgbClr val="7E7E7E"/>
                </a:solidFill>
                <a:latin typeface="Palatino Linotype"/>
                <a:cs typeface="Palatino Linotype"/>
              </a:rPr>
              <a:t> </a:t>
            </a:r>
            <a:r>
              <a:rPr sz="4050" spc="-4" dirty="0">
                <a:solidFill>
                  <a:srgbClr val="7E7E7E"/>
                </a:solidFill>
                <a:latin typeface="Palatino Linotype"/>
                <a:cs typeface="Palatino Linotype"/>
              </a:rPr>
              <a:t>is</a:t>
            </a:r>
            <a:endParaRPr sz="4050" dirty="0">
              <a:latin typeface="Palatino Linotype"/>
              <a:cs typeface="Palatino Linotype"/>
            </a:endParaRPr>
          </a:p>
          <a:p>
            <a:pPr marL="2903696" algn="ctr">
              <a:spcBef>
                <a:spcPts val="4"/>
              </a:spcBef>
            </a:pPr>
            <a:r>
              <a:rPr sz="4050" spc="-4" dirty="0">
                <a:solidFill>
                  <a:srgbClr val="7E7E7E"/>
                </a:solidFill>
                <a:latin typeface="Palatino Linotype"/>
                <a:cs typeface="Palatino Linotype"/>
              </a:rPr>
              <a:t>use</a:t>
            </a:r>
            <a:r>
              <a:rPr sz="4050" spc="-8" dirty="0">
                <a:solidFill>
                  <a:srgbClr val="7E7E7E"/>
                </a:solidFill>
                <a:latin typeface="Palatino Linotype"/>
                <a:cs typeface="Palatino Linotype"/>
              </a:rPr>
              <a:t> </a:t>
            </a:r>
            <a:r>
              <a:rPr sz="4050" b="1" dirty="0">
                <a:solidFill>
                  <a:srgbClr val="9D1E22"/>
                </a:solidFill>
                <a:latin typeface="Palatino Linotype"/>
                <a:cs typeface="Palatino Linotype"/>
              </a:rPr>
              <a:t>CSS</a:t>
            </a:r>
            <a:r>
              <a:rPr sz="4050" dirty="0">
                <a:solidFill>
                  <a:srgbClr val="9D1E22"/>
                </a:solidFill>
                <a:latin typeface="Palatino Linotype"/>
                <a:cs typeface="Palatino Linotype"/>
              </a:rPr>
              <a:t>!</a:t>
            </a:r>
            <a:endParaRPr sz="4050" dirty="0">
              <a:latin typeface="Palatino Linotype"/>
              <a:cs typeface="Palatino Linotyp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277873" y="2302001"/>
            <a:ext cx="2970657" cy="183565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50"/>
          </a:p>
        </p:txBody>
      </p:sp>
    </p:spTree>
    <p:extLst>
      <p:ext uri="{BB962C8B-B14F-4D97-AF65-F5344CB8AC3E}">
        <p14:creationId xmlns:p14="http://schemas.microsoft.com/office/powerpoint/2010/main" val="14270129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2720573" y="972869"/>
            <a:ext cx="3544729" cy="3300230"/>
          </a:xfrm>
          <a:prstGeom prst="rect">
            <a:avLst/>
          </a:prstGeom>
        </p:spPr>
        <p:txBody>
          <a:bodyPr vert="horz" wrap="square" lIns="0" tIns="356711" rIns="0" bIns="0" rtlCol="0">
            <a:spAutoFit/>
          </a:bodyPr>
          <a:lstStyle/>
          <a:p>
            <a:pPr marL="793909">
              <a:spcBef>
                <a:spcPts val="2809"/>
              </a:spcBef>
            </a:pPr>
            <a:r>
              <a:rPr sz="5400" b="1" spc="-4" dirty="0">
                <a:solidFill>
                  <a:srgbClr val="D1282D"/>
                </a:solidFill>
                <a:latin typeface="Palatino Linotype"/>
                <a:cs typeface="Palatino Linotype"/>
              </a:rPr>
              <a:t>CSS</a:t>
            </a:r>
            <a:r>
              <a:rPr sz="5400" b="1" spc="-15" dirty="0">
                <a:solidFill>
                  <a:srgbClr val="D1282D"/>
                </a:solidFill>
                <a:latin typeface="Palatino Linotype"/>
                <a:cs typeface="Palatino Linotype"/>
              </a:rPr>
              <a:t> </a:t>
            </a:r>
            <a:r>
              <a:rPr sz="5400" b="1" dirty="0">
                <a:solidFill>
                  <a:srgbClr val="D1282D"/>
                </a:solidFill>
                <a:latin typeface="Palatino Linotype"/>
                <a:cs typeface="Palatino Linotype"/>
              </a:rPr>
              <a:t>=</a:t>
            </a:r>
            <a:endParaRPr sz="5400" dirty="0">
              <a:latin typeface="Palatino Linotype"/>
              <a:cs typeface="Palatino Linotype"/>
            </a:endParaRPr>
          </a:p>
          <a:p>
            <a:pPr marL="9525" marR="3810" indent="143828">
              <a:lnSpc>
                <a:spcPct val="120000"/>
              </a:lnSpc>
              <a:spcBef>
                <a:spcPts val="1440"/>
              </a:spcBef>
            </a:pPr>
            <a:r>
              <a:rPr sz="5400" b="1" dirty="0">
                <a:solidFill>
                  <a:srgbClr val="9D1E22"/>
                </a:solidFill>
                <a:latin typeface="Palatino Linotype"/>
                <a:cs typeface="Palatino Linotype"/>
              </a:rPr>
              <a:t>C</a:t>
            </a:r>
            <a:r>
              <a:rPr sz="5400" b="1" dirty="0">
                <a:solidFill>
                  <a:srgbClr val="7E7E7E"/>
                </a:solidFill>
                <a:latin typeface="Palatino Linotype"/>
                <a:cs typeface="Palatino Linotype"/>
              </a:rPr>
              <a:t>ascading  </a:t>
            </a:r>
            <a:r>
              <a:rPr sz="5400" b="1" spc="-4" dirty="0">
                <a:solidFill>
                  <a:srgbClr val="9D1E22"/>
                </a:solidFill>
                <a:latin typeface="Palatino Linotype"/>
                <a:cs typeface="Palatino Linotype"/>
              </a:rPr>
              <a:t>S</a:t>
            </a:r>
            <a:r>
              <a:rPr sz="5400" b="1" spc="-4" dirty="0">
                <a:solidFill>
                  <a:srgbClr val="7E7E7E"/>
                </a:solidFill>
                <a:latin typeface="Palatino Linotype"/>
                <a:cs typeface="Palatino Linotype"/>
              </a:rPr>
              <a:t>tyle</a:t>
            </a:r>
            <a:r>
              <a:rPr sz="5400" b="1" spc="-68" dirty="0">
                <a:solidFill>
                  <a:srgbClr val="7E7E7E"/>
                </a:solidFill>
                <a:latin typeface="Palatino Linotype"/>
                <a:cs typeface="Palatino Linotype"/>
              </a:rPr>
              <a:t> </a:t>
            </a:r>
            <a:r>
              <a:rPr sz="5400" b="1" dirty="0">
                <a:solidFill>
                  <a:srgbClr val="9D1E22"/>
                </a:solidFill>
                <a:latin typeface="Palatino Linotype"/>
                <a:cs typeface="Palatino Linotype"/>
              </a:rPr>
              <a:t>S</a:t>
            </a:r>
            <a:r>
              <a:rPr sz="5400" b="1" dirty="0">
                <a:solidFill>
                  <a:srgbClr val="7E7E7E"/>
                </a:solidFill>
                <a:latin typeface="Palatino Linotype"/>
                <a:cs typeface="Palatino Linotype"/>
              </a:rPr>
              <a:t>heet</a:t>
            </a:r>
            <a:endParaRPr sz="5400" dirty="0">
              <a:latin typeface="Palatino Linotype"/>
              <a:cs typeface="Palatino Linotype"/>
            </a:endParaRPr>
          </a:p>
        </p:txBody>
      </p:sp>
    </p:spTree>
    <p:extLst>
      <p:ext uri="{BB962C8B-B14F-4D97-AF65-F5344CB8AC3E}">
        <p14:creationId xmlns:p14="http://schemas.microsoft.com/office/powerpoint/2010/main" val="16618466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771900" y="184022"/>
            <a:ext cx="1599057" cy="11578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3" name="object 3"/>
          <p:cNvSpPr txBox="1"/>
          <p:nvPr/>
        </p:nvSpPr>
        <p:spPr>
          <a:xfrm>
            <a:off x="4110799" y="311182"/>
            <a:ext cx="1756601" cy="63286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4050" b="1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  <a:cs typeface="Palatino Linotype"/>
              </a:rPr>
              <a:t>CSS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606905" y="1317021"/>
            <a:ext cx="5656898" cy="277960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 marR="3810">
              <a:spcBef>
                <a:spcPts val="75"/>
              </a:spcBef>
              <a:tabLst>
                <a:tab pos="2033588" algn="l"/>
              </a:tabLst>
            </a:pPr>
            <a:r>
              <a:rPr sz="4500" dirty="0">
                <a:solidFill>
                  <a:srgbClr val="7E7E7E"/>
                </a:solidFill>
                <a:latin typeface="Palatino Linotype"/>
                <a:cs typeface="Palatino Linotype"/>
              </a:rPr>
              <a:t>Set of </a:t>
            </a:r>
            <a:r>
              <a:rPr sz="4500" spc="-4" dirty="0">
                <a:solidFill>
                  <a:srgbClr val="7E7E7E"/>
                </a:solidFill>
                <a:latin typeface="Palatino Linotype"/>
                <a:cs typeface="Palatino Linotype"/>
              </a:rPr>
              <a:t>rules defining  how</a:t>
            </a:r>
            <a:r>
              <a:rPr sz="4500" spc="-11" dirty="0">
                <a:solidFill>
                  <a:srgbClr val="7E7E7E"/>
                </a:solidFill>
                <a:latin typeface="Palatino Linotype"/>
                <a:cs typeface="Palatino Linotype"/>
              </a:rPr>
              <a:t> </a:t>
            </a:r>
            <a:r>
              <a:rPr sz="4500" dirty="0">
                <a:solidFill>
                  <a:srgbClr val="7E7E7E"/>
                </a:solidFill>
                <a:latin typeface="Palatino Linotype"/>
                <a:cs typeface="Palatino Linotype"/>
              </a:rPr>
              <a:t>an	</a:t>
            </a:r>
            <a:r>
              <a:rPr sz="4500" spc="-4" dirty="0">
                <a:solidFill>
                  <a:srgbClr val="7E7E7E"/>
                </a:solidFill>
                <a:latin typeface="Palatino Linotype"/>
                <a:cs typeface="Palatino Linotype"/>
              </a:rPr>
              <a:t>html element  </a:t>
            </a:r>
            <a:r>
              <a:rPr sz="4500" dirty="0">
                <a:solidFill>
                  <a:srgbClr val="7E7E7E"/>
                </a:solidFill>
                <a:latin typeface="Palatino Linotype"/>
                <a:cs typeface="Palatino Linotype"/>
              </a:rPr>
              <a:t>will </a:t>
            </a:r>
            <a:r>
              <a:rPr sz="4500" spc="-4" dirty="0">
                <a:solidFill>
                  <a:srgbClr val="7E7E7E"/>
                </a:solidFill>
                <a:latin typeface="Palatino Linotype"/>
                <a:cs typeface="Palatino Linotype"/>
              </a:rPr>
              <a:t>be “</a:t>
            </a:r>
            <a:r>
              <a:rPr sz="4500" b="1" spc="-4" dirty="0">
                <a:solidFill>
                  <a:srgbClr val="9D1E22"/>
                </a:solidFill>
                <a:latin typeface="Palatino Linotype"/>
                <a:cs typeface="Palatino Linotype"/>
              </a:rPr>
              <a:t>presented</a:t>
            </a:r>
            <a:r>
              <a:rPr sz="4500" spc="-4" dirty="0">
                <a:solidFill>
                  <a:srgbClr val="7E7E7E"/>
                </a:solidFill>
                <a:latin typeface="Palatino Linotype"/>
                <a:cs typeface="Palatino Linotype"/>
              </a:rPr>
              <a:t>” in  the</a:t>
            </a:r>
            <a:r>
              <a:rPr sz="4500" spc="-8" dirty="0">
                <a:solidFill>
                  <a:srgbClr val="7E7E7E"/>
                </a:solidFill>
                <a:latin typeface="Palatino Linotype"/>
                <a:cs typeface="Palatino Linotype"/>
              </a:rPr>
              <a:t> </a:t>
            </a:r>
            <a:r>
              <a:rPr sz="4500" spc="-34" dirty="0">
                <a:solidFill>
                  <a:srgbClr val="7E7E7E"/>
                </a:solidFill>
                <a:latin typeface="Palatino Linotype"/>
                <a:cs typeface="Palatino Linotype"/>
              </a:rPr>
              <a:t>browser.</a:t>
            </a:r>
            <a:endParaRPr sz="4500">
              <a:latin typeface="Palatino Linotype"/>
              <a:cs typeface="Palatino Linotype"/>
            </a:endParaRPr>
          </a:p>
        </p:txBody>
      </p:sp>
    </p:spTree>
    <p:extLst>
      <p:ext uri="{BB962C8B-B14F-4D97-AF65-F5344CB8AC3E}">
        <p14:creationId xmlns:p14="http://schemas.microsoft.com/office/powerpoint/2010/main" val="13099069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72383" y="130303"/>
            <a:ext cx="1728216" cy="115785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411282" y="257270"/>
            <a:ext cx="3412081" cy="645690"/>
          </a:xfrm>
          <a:prstGeom prst="rect">
            <a:avLst/>
          </a:prstGeom>
        </p:spPr>
        <p:txBody>
          <a:bodyPr spcFirstLastPara="1" vert="horz" wrap="square" lIns="0" tIns="9525" rIns="0" bIns="0" rtlCol="0" anchor="t" anchorCtr="0">
            <a:spAutoFit/>
          </a:bodyPr>
          <a:lstStyle/>
          <a:p>
            <a:pPr marL="9525">
              <a:spcBef>
                <a:spcPts val="75"/>
              </a:spcBef>
            </a:pPr>
            <a:r>
              <a:rPr sz="4050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  <a:cs typeface="Palatino Linotype"/>
              </a:rPr>
              <a:t>CSS</a:t>
            </a:r>
            <a:r>
              <a:rPr sz="4050" spc="-71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  <a:cs typeface="Palatino Linotype"/>
              </a:rPr>
              <a:t> </a:t>
            </a:r>
            <a:r>
              <a:rPr sz="4050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  <a:cs typeface="Palatino Linotype"/>
              </a:rPr>
              <a:t>Rules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444828" y="1076573"/>
            <a:ext cx="3297555" cy="3852625"/>
          </a:xfrm>
          <a:prstGeom prst="rect">
            <a:avLst/>
          </a:prstGeom>
        </p:spPr>
        <p:txBody>
          <a:bodyPr vert="horz" wrap="square" lIns="0" tIns="9049" rIns="0" bIns="0" rtlCol="0">
            <a:spAutoFit/>
          </a:bodyPr>
          <a:lstStyle/>
          <a:p>
            <a:pPr marL="9525">
              <a:spcBef>
                <a:spcPts val="71"/>
              </a:spcBef>
            </a:pPr>
            <a:r>
              <a:rPr sz="1650" b="1" spc="-4" dirty="0">
                <a:solidFill>
                  <a:srgbClr val="9D1E22"/>
                </a:solidFill>
                <a:latin typeface="Courier New"/>
                <a:cs typeface="Courier New"/>
              </a:rPr>
              <a:t>p </a:t>
            </a:r>
            <a:r>
              <a:rPr sz="1650" spc="-4" dirty="0">
                <a:solidFill>
                  <a:srgbClr val="9D1E22"/>
                </a:solidFill>
                <a:latin typeface="Courier New"/>
                <a:cs typeface="Courier New"/>
              </a:rPr>
              <a:t>{</a:t>
            </a:r>
            <a:endParaRPr sz="1650">
              <a:latin typeface="Courier New"/>
              <a:cs typeface="Courier New"/>
            </a:endParaRPr>
          </a:p>
          <a:p>
            <a:pPr marL="260985">
              <a:spcBef>
                <a:spcPts val="4"/>
              </a:spcBef>
            </a:pPr>
            <a:r>
              <a:rPr sz="1650" spc="-4" dirty="0">
                <a:solidFill>
                  <a:srgbClr val="9D1E22"/>
                </a:solidFill>
                <a:latin typeface="Courier New"/>
                <a:cs typeface="Courier New"/>
              </a:rPr>
              <a:t>color:</a:t>
            </a:r>
            <a:r>
              <a:rPr sz="1650" spc="11" dirty="0">
                <a:solidFill>
                  <a:srgbClr val="9D1E22"/>
                </a:solidFill>
                <a:latin typeface="Courier New"/>
                <a:cs typeface="Courier New"/>
              </a:rPr>
              <a:t> </a:t>
            </a:r>
            <a:r>
              <a:rPr sz="1650" spc="-4" dirty="0">
                <a:solidFill>
                  <a:srgbClr val="9D1E22"/>
                </a:solidFill>
                <a:latin typeface="Courier New"/>
                <a:cs typeface="Courier New"/>
              </a:rPr>
              <a:t>red;</a:t>
            </a:r>
            <a:endParaRPr sz="1650">
              <a:latin typeface="Courier New"/>
              <a:cs typeface="Courier New"/>
            </a:endParaRPr>
          </a:p>
          <a:p>
            <a:pPr marL="9525"/>
            <a:r>
              <a:rPr sz="1650" spc="-4" dirty="0">
                <a:solidFill>
                  <a:srgbClr val="9D1E22"/>
                </a:solidFill>
                <a:latin typeface="Courier New"/>
                <a:cs typeface="Courier New"/>
              </a:rPr>
              <a:t>}</a:t>
            </a:r>
            <a:endParaRPr sz="165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1875">
              <a:latin typeface="Times New Roman"/>
              <a:cs typeface="Times New Roman"/>
            </a:endParaRPr>
          </a:p>
          <a:p>
            <a:pPr>
              <a:spcBef>
                <a:spcPts val="38"/>
              </a:spcBef>
            </a:pPr>
            <a:endParaRPr sz="1538">
              <a:latin typeface="Times New Roman"/>
              <a:cs typeface="Times New Roman"/>
            </a:endParaRPr>
          </a:p>
          <a:p>
            <a:pPr marL="9525"/>
            <a:r>
              <a:rPr sz="1650" b="1" spc="-4" dirty="0">
                <a:solidFill>
                  <a:srgbClr val="9D1E22"/>
                </a:solidFill>
                <a:latin typeface="Courier New"/>
                <a:cs typeface="Courier New"/>
              </a:rPr>
              <a:t>#title</a:t>
            </a:r>
            <a:r>
              <a:rPr sz="1650" b="1" spc="8" dirty="0">
                <a:solidFill>
                  <a:srgbClr val="9D1E22"/>
                </a:solidFill>
                <a:latin typeface="Courier New"/>
                <a:cs typeface="Courier New"/>
              </a:rPr>
              <a:t> </a:t>
            </a:r>
            <a:r>
              <a:rPr sz="1650" spc="-4" dirty="0">
                <a:solidFill>
                  <a:srgbClr val="9D1E22"/>
                </a:solidFill>
                <a:latin typeface="Courier New"/>
                <a:cs typeface="Courier New"/>
              </a:rPr>
              <a:t>{</a:t>
            </a:r>
            <a:endParaRPr sz="1650">
              <a:latin typeface="Courier New"/>
              <a:cs typeface="Courier New"/>
            </a:endParaRPr>
          </a:p>
          <a:p>
            <a:pPr marL="260985" marR="3810"/>
            <a:r>
              <a:rPr sz="1650" spc="-4" dirty="0">
                <a:solidFill>
                  <a:srgbClr val="9D1E22"/>
                </a:solidFill>
                <a:latin typeface="Courier New"/>
                <a:cs typeface="Courier New"/>
              </a:rPr>
              <a:t>font-style: italic;  border: 1px </a:t>
            </a:r>
            <a:r>
              <a:rPr sz="1650" dirty="0">
                <a:solidFill>
                  <a:srgbClr val="9D1E22"/>
                </a:solidFill>
                <a:latin typeface="Courier New"/>
                <a:cs typeface="Courier New"/>
              </a:rPr>
              <a:t>dotted </a:t>
            </a:r>
            <a:r>
              <a:rPr sz="1650" spc="-4" dirty="0">
                <a:solidFill>
                  <a:srgbClr val="9D1E22"/>
                </a:solidFill>
                <a:latin typeface="Courier New"/>
                <a:cs typeface="Courier New"/>
              </a:rPr>
              <a:t>blue;</a:t>
            </a:r>
            <a:endParaRPr sz="1650">
              <a:latin typeface="Courier New"/>
              <a:cs typeface="Courier New"/>
            </a:endParaRPr>
          </a:p>
          <a:p>
            <a:pPr marL="9525"/>
            <a:r>
              <a:rPr sz="1650" spc="-4" dirty="0">
                <a:solidFill>
                  <a:srgbClr val="9D1E22"/>
                </a:solidFill>
                <a:latin typeface="Courier New"/>
                <a:cs typeface="Courier New"/>
              </a:rPr>
              <a:t>}</a:t>
            </a:r>
            <a:endParaRPr sz="165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1875">
              <a:latin typeface="Times New Roman"/>
              <a:cs typeface="Times New Roman"/>
            </a:endParaRPr>
          </a:p>
          <a:p>
            <a:pPr>
              <a:spcBef>
                <a:spcPts val="38"/>
              </a:spcBef>
            </a:pPr>
            <a:endParaRPr sz="1538">
              <a:latin typeface="Times New Roman"/>
              <a:cs typeface="Times New Roman"/>
            </a:endParaRPr>
          </a:p>
          <a:p>
            <a:pPr marL="9525"/>
            <a:r>
              <a:rPr sz="1650" b="1" spc="-4" dirty="0">
                <a:solidFill>
                  <a:srgbClr val="9D1E22"/>
                </a:solidFill>
                <a:latin typeface="Courier New"/>
                <a:cs typeface="Courier New"/>
              </a:rPr>
              <a:t>.title</a:t>
            </a:r>
            <a:r>
              <a:rPr sz="1650" b="1" spc="8" dirty="0">
                <a:solidFill>
                  <a:srgbClr val="9D1E22"/>
                </a:solidFill>
                <a:latin typeface="Courier New"/>
                <a:cs typeface="Courier New"/>
              </a:rPr>
              <a:t> </a:t>
            </a:r>
            <a:r>
              <a:rPr sz="1650" spc="-4" dirty="0">
                <a:solidFill>
                  <a:srgbClr val="9D1E22"/>
                </a:solidFill>
                <a:latin typeface="Courier New"/>
                <a:cs typeface="Courier New"/>
              </a:rPr>
              <a:t>{</a:t>
            </a:r>
            <a:endParaRPr sz="1650">
              <a:latin typeface="Courier New"/>
              <a:cs typeface="Courier New"/>
            </a:endParaRPr>
          </a:p>
          <a:p>
            <a:pPr marL="260985" marR="634364"/>
            <a:r>
              <a:rPr sz="1650" spc="-4" dirty="0">
                <a:solidFill>
                  <a:srgbClr val="9D1E22"/>
                </a:solidFill>
                <a:latin typeface="Courier New"/>
                <a:cs typeface="Courier New"/>
              </a:rPr>
              <a:t>font-weight: bold;  background:</a:t>
            </a:r>
            <a:r>
              <a:rPr sz="1650" dirty="0">
                <a:solidFill>
                  <a:srgbClr val="9D1E22"/>
                </a:solidFill>
                <a:latin typeface="Courier New"/>
                <a:cs typeface="Courier New"/>
              </a:rPr>
              <a:t> </a:t>
            </a:r>
            <a:r>
              <a:rPr sz="1650" spc="-4" dirty="0">
                <a:solidFill>
                  <a:srgbClr val="9D1E22"/>
                </a:solidFill>
                <a:latin typeface="Courier New"/>
                <a:cs typeface="Courier New"/>
              </a:rPr>
              <a:t>yellow;</a:t>
            </a:r>
            <a:endParaRPr sz="1650">
              <a:latin typeface="Courier New"/>
              <a:cs typeface="Courier New"/>
            </a:endParaRPr>
          </a:p>
          <a:p>
            <a:pPr marL="9525"/>
            <a:r>
              <a:rPr sz="1650" spc="-4" dirty="0">
                <a:solidFill>
                  <a:srgbClr val="9D1E22"/>
                </a:solidFill>
                <a:latin typeface="Courier New"/>
                <a:cs typeface="Courier New"/>
              </a:rPr>
              <a:t>}</a:t>
            </a:r>
            <a:endParaRPr sz="1650">
              <a:latin typeface="Courier New"/>
              <a:cs typeface="Courier New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759576" y="966977"/>
            <a:ext cx="2077974" cy="16344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7" name="object 7"/>
          <p:cNvSpPr/>
          <p:nvPr/>
        </p:nvSpPr>
        <p:spPr>
          <a:xfrm>
            <a:off x="5905882" y="1113281"/>
            <a:ext cx="1636775" cy="119329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8" name="object 8"/>
          <p:cNvSpPr/>
          <p:nvPr/>
        </p:nvSpPr>
        <p:spPr>
          <a:xfrm>
            <a:off x="4781169" y="2263141"/>
            <a:ext cx="3056381" cy="144932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9" name="object 9"/>
          <p:cNvSpPr/>
          <p:nvPr/>
        </p:nvSpPr>
        <p:spPr>
          <a:xfrm>
            <a:off x="4927473" y="2409445"/>
            <a:ext cx="2615184" cy="100812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10" name="object 10"/>
          <p:cNvSpPr/>
          <p:nvPr/>
        </p:nvSpPr>
        <p:spPr>
          <a:xfrm>
            <a:off x="4774310" y="3451859"/>
            <a:ext cx="3063240" cy="144132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11" name="object 11"/>
          <p:cNvSpPr/>
          <p:nvPr/>
        </p:nvSpPr>
        <p:spPr>
          <a:xfrm>
            <a:off x="4920616" y="3598164"/>
            <a:ext cx="2622041" cy="100012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50"/>
          </a:p>
        </p:txBody>
      </p:sp>
    </p:spTree>
    <p:extLst>
      <p:ext uri="{BB962C8B-B14F-4D97-AF65-F5344CB8AC3E}">
        <p14:creationId xmlns:p14="http://schemas.microsoft.com/office/powerpoint/2010/main" val="1068260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0836" y="66359"/>
            <a:ext cx="7329055" cy="884216"/>
          </a:xfrm>
          <a:prstGeom prst="rect">
            <a:avLst/>
          </a:prstGeom>
        </p:spPr>
        <p:txBody>
          <a:bodyPr spcFirstLastPara="1" vert="horz" wrap="square" lIns="0" tIns="9525" rIns="0" bIns="0" rtlCol="0" anchor="t" anchorCtr="0">
            <a:spAutoFit/>
          </a:bodyPr>
          <a:lstStyle/>
          <a:p>
            <a:pPr algn="ctr">
              <a:spcBef>
                <a:spcPts val="75"/>
              </a:spcBef>
            </a:pPr>
            <a:r>
              <a:rPr sz="2800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  <a:cs typeface="Palatino Linotype"/>
              </a:rPr>
              <a:t>Some </a:t>
            </a:r>
            <a:r>
              <a:rPr sz="2800" spc="-4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  <a:cs typeface="Palatino Linotype"/>
              </a:rPr>
              <a:t>things </a:t>
            </a:r>
            <a:r>
              <a:rPr sz="2800" spc="-23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  <a:cs typeface="Palatino Linotype"/>
              </a:rPr>
              <a:t>you </a:t>
            </a:r>
            <a:r>
              <a:rPr sz="2800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can </a:t>
            </a:r>
            <a:r>
              <a:rPr sz="2800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  <a:cs typeface="Palatino Linotype"/>
              </a:rPr>
              <a:t>change</a:t>
            </a:r>
          </a:p>
          <a:p>
            <a:pPr algn="ctr">
              <a:spcBef>
                <a:spcPts val="30"/>
              </a:spcBef>
            </a:pPr>
            <a:r>
              <a:rPr sz="2800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  <a:cs typeface="Palatino Linotype"/>
              </a:rPr>
              <a:t>with</a:t>
            </a:r>
            <a:r>
              <a:rPr sz="2800" spc="-8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  <a:cs typeface="Palatino Linotype"/>
              </a:rPr>
              <a:t> </a:t>
            </a:r>
            <a:r>
              <a:rPr sz="2800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  <a:cs typeface="Palatino Linotype"/>
              </a:rPr>
              <a:t>CSS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444828" y="1681353"/>
            <a:ext cx="2255520" cy="1985639"/>
          </a:xfrm>
          <a:prstGeom prst="rect">
            <a:avLst/>
          </a:prstGeom>
        </p:spPr>
        <p:txBody>
          <a:bodyPr vert="horz" wrap="square" lIns="0" tIns="91916" rIns="0" bIns="0" rtlCol="0">
            <a:spAutoFit/>
          </a:bodyPr>
          <a:lstStyle/>
          <a:p>
            <a:pPr marL="266700" indent="-257175">
              <a:spcBef>
                <a:spcPts val="724"/>
              </a:spcBef>
              <a:buFont typeface="Arial"/>
              <a:buChar char="•"/>
              <a:tabLst>
                <a:tab pos="266700" algn="l"/>
              </a:tabLst>
            </a:pPr>
            <a:r>
              <a:rPr sz="2700" dirty="0">
                <a:solidFill>
                  <a:srgbClr val="7E7E7E"/>
                </a:solidFill>
                <a:latin typeface="Palatino Linotype"/>
                <a:cs typeface="Palatino Linotype"/>
              </a:rPr>
              <a:t>colors</a:t>
            </a:r>
            <a:endParaRPr sz="2700">
              <a:latin typeface="Palatino Linotype"/>
              <a:cs typeface="Palatino Linotype"/>
            </a:endParaRPr>
          </a:p>
          <a:p>
            <a:pPr marL="266700" indent="-257175">
              <a:spcBef>
                <a:spcPts val="649"/>
              </a:spcBef>
              <a:buFont typeface="Arial"/>
              <a:buChar char="•"/>
              <a:tabLst>
                <a:tab pos="266700" algn="l"/>
              </a:tabLst>
            </a:pPr>
            <a:r>
              <a:rPr sz="2700" spc="-4" dirty="0">
                <a:solidFill>
                  <a:srgbClr val="7E7E7E"/>
                </a:solidFill>
                <a:latin typeface="Palatino Linotype"/>
                <a:cs typeface="Palatino Linotype"/>
              </a:rPr>
              <a:t>font</a:t>
            </a:r>
            <a:endParaRPr sz="2700">
              <a:latin typeface="Palatino Linotype"/>
              <a:cs typeface="Palatino Linotype"/>
            </a:endParaRPr>
          </a:p>
          <a:p>
            <a:pPr marL="266700" indent="-257175">
              <a:spcBef>
                <a:spcPts val="649"/>
              </a:spcBef>
              <a:buFont typeface="Arial"/>
              <a:buChar char="•"/>
              <a:tabLst>
                <a:tab pos="266700" algn="l"/>
              </a:tabLst>
            </a:pPr>
            <a:r>
              <a:rPr sz="2700" dirty="0">
                <a:solidFill>
                  <a:srgbClr val="7E7E7E"/>
                </a:solidFill>
                <a:latin typeface="Palatino Linotype"/>
                <a:cs typeface="Palatino Linotype"/>
              </a:rPr>
              <a:t>font</a:t>
            </a:r>
            <a:r>
              <a:rPr sz="2700" spc="-11" dirty="0">
                <a:solidFill>
                  <a:srgbClr val="7E7E7E"/>
                </a:solidFill>
                <a:latin typeface="Palatino Linotype"/>
                <a:cs typeface="Palatino Linotype"/>
              </a:rPr>
              <a:t> </a:t>
            </a:r>
            <a:r>
              <a:rPr sz="2700" dirty="0">
                <a:solidFill>
                  <a:srgbClr val="7E7E7E"/>
                </a:solidFill>
                <a:latin typeface="Palatino Linotype"/>
                <a:cs typeface="Palatino Linotype"/>
              </a:rPr>
              <a:t>size</a:t>
            </a:r>
            <a:endParaRPr sz="2700">
              <a:latin typeface="Palatino Linotype"/>
              <a:cs typeface="Palatino Linotype"/>
            </a:endParaRPr>
          </a:p>
          <a:p>
            <a:pPr marL="266700" indent="-257175">
              <a:spcBef>
                <a:spcPts val="649"/>
              </a:spcBef>
              <a:buFont typeface="Arial"/>
              <a:buChar char="•"/>
              <a:tabLst>
                <a:tab pos="266700" algn="l"/>
              </a:tabLst>
            </a:pPr>
            <a:r>
              <a:rPr sz="2700" spc="-4" dirty="0">
                <a:solidFill>
                  <a:srgbClr val="7E7E7E"/>
                </a:solidFill>
                <a:latin typeface="Palatino Linotype"/>
                <a:cs typeface="Palatino Linotype"/>
              </a:rPr>
              <a:t>backgrounds</a:t>
            </a:r>
            <a:endParaRPr sz="2700">
              <a:latin typeface="Palatino Linotype"/>
              <a:cs typeface="Palatino Linotyp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589716" y="1681353"/>
            <a:ext cx="2934653" cy="1985639"/>
          </a:xfrm>
          <a:prstGeom prst="rect">
            <a:avLst/>
          </a:prstGeom>
        </p:spPr>
        <p:txBody>
          <a:bodyPr vert="horz" wrap="square" lIns="0" tIns="91916" rIns="0" bIns="0" rtlCol="0">
            <a:spAutoFit/>
          </a:bodyPr>
          <a:lstStyle/>
          <a:p>
            <a:pPr marL="266700" indent="-257175">
              <a:spcBef>
                <a:spcPts val="724"/>
              </a:spcBef>
              <a:buFont typeface="Arial"/>
              <a:buChar char="•"/>
              <a:tabLst>
                <a:tab pos="266700" algn="l"/>
              </a:tabLst>
            </a:pPr>
            <a:r>
              <a:rPr sz="2700" spc="-4" dirty="0">
                <a:solidFill>
                  <a:srgbClr val="7E7E7E"/>
                </a:solidFill>
                <a:latin typeface="Palatino Linotype"/>
                <a:cs typeface="Palatino Linotype"/>
              </a:rPr>
              <a:t>spacing</a:t>
            </a:r>
            <a:endParaRPr sz="2700">
              <a:latin typeface="Palatino Linotype"/>
              <a:cs typeface="Palatino Linotype"/>
            </a:endParaRPr>
          </a:p>
          <a:p>
            <a:pPr marL="266700" indent="-257175">
              <a:spcBef>
                <a:spcPts val="649"/>
              </a:spcBef>
              <a:buFont typeface="Arial"/>
              <a:buChar char="•"/>
              <a:tabLst>
                <a:tab pos="266700" algn="l"/>
              </a:tabLst>
            </a:pPr>
            <a:r>
              <a:rPr sz="2700" dirty="0">
                <a:solidFill>
                  <a:srgbClr val="7E7E7E"/>
                </a:solidFill>
                <a:latin typeface="Palatino Linotype"/>
                <a:cs typeface="Palatino Linotype"/>
              </a:rPr>
              <a:t>sizes</a:t>
            </a:r>
            <a:endParaRPr sz="2700">
              <a:latin typeface="Palatino Linotype"/>
              <a:cs typeface="Palatino Linotype"/>
            </a:endParaRPr>
          </a:p>
          <a:p>
            <a:pPr marL="266700" indent="-257175">
              <a:spcBef>
                <a:spcPts val="649"/>
              </a:spcBef>
              <a:buFont typeface="Arial"/>
              <a:buChar char="•"/>
              <a:tabLst>
                <a:tab pos="266700" algn="l"/>
              </a:tabLst>
            </a:pPr>
            <a:r>
              <a:rPr sz="2700" spc="-4" dirty="0">
                <a:solidFill>
                  <a:srgbClr val="7E7E7E"/>
                </a:solidFill>
                <a:latin typeface="Palatino Linotype"/>
                <a:cs typeface="Palatino Linotype"/>
              </a:rPr>
              <a:t>borders</a:t>
            </a:r>
            <a:endParaRPr sz="2700">
              <a:latin typeface="Palatino Linotype"/>
              <a:cs typeface="Palatino Linotype"/>
            </a:endParaRPr>
          </a:p>
          <a:p>
            <a:pPr marL="266700" indent="-257175">
              <a:spcBef>
                <a:spcPts val="649"/>
              </a:spcBef>
              <a:buFont typeface="Arial"/>
              <a:buChar char="•"/>
              <a:tabLst>
                <a:tab pos="266700" algn="l"/>
              </a:tabLst>
            </a:pPr>
            <a:r>
              <a:rPr sz="2700" spc="-4" dirty="0">
                <a:solidFill>
                  <a:srgbClr val="7E7E7E"/>
                </a:solidFill>
                <a:latin typeface="Palatino Linotype"/>
                <a:cs typeface="Palatino Linotype"/>
              </a:rPr>
              <a:t>positions</a:t>
            </a:r>
            <a:r>
              <a:rPr sz="2700" spc="-60" dirty="0">
                <a:solidFill>
                  <a:srgbClr val="7E7E7E"/>
                </a:solidFill>
                <a:latin typeface="Palatino Linotype"/>
                <a:cs typeface="Palatino Linotype"/>
              </a:rPr>
              <a:t> </a:t>
            </a:r>
            <a:r>
              <a:rPr sz="2700" spc="-8" dirty="0">
                <a:solidFill>
                  <a:srgbClr val="7E7E7E"/>
                </a:solidFill>
                <a:latin typeface="Palatino Linotype"/>
                <a:cs typeface="Palatino Linotype"/>
              </a:rPr>
              <a:t>(layout)</a:t>
            </a:r>
            <a:endParaRPr sz="2700">
              <a:latin typeface="Palatino Linotype"/>
              <a:cs typeface="Palatino Linotype"/>
            </a:endParaRPr>
          </a:p>
        </p:txBody>
      </p:sp>
    </p:spTree>
    <p:extLst>
      <p:ext uri="{BB962C8B-B14F-4D97-AF65-F5344CB8AC3E}">
        <p14:creationId xmlns:p14="http://schemas.microsoft.com/office/powerpoint/2010/main" val="354551095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56247" y="277876"/>
            <a:ext cx="6691807" cy="391774"/>
          </a:xfrm>
          <a:prstGeom prst="rect">
            <a:avLst/>
          </a:prstGeom>
        </p:spPr>
        <p:txBody>
          <a:bodyPr spcFirstLastPara="1" vert="horz" wrap="square" lIns="0" tIns="9525" rIns="0" bIns="0" rtlCol="0" anchor="t" anchorCtr="0">
            <a:spAutoFit/>
          </a:bodyPr>
          <a:lstStyle/>
          <a:p>
            <a:pPr>
              <a:spcBef>
                <a:spcPts val="75"/>
              </a:spcBef>
            </a:pPr>
            <a:r>
              <a:rPr sz="2400" b="1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  <a:cs typeface="Palatino Linotype"/>
              </a:rPr>
              <a:t>Some </a:t>
            </a:r>
            <a:r>
              <a:rPr sz="2400" b="1" spc="-4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  <a:cs typeface="Palatino Linotype"/>
              </a:rPr>
              <a:t>things </a:t>
            </a:r>
            <a:r>
              <a:rPr sz="2400" b="1" spc="-26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  <a:cs typeface="Palatino Linotype"/>
              </a:rPr>
              <a:t>you</a:t>
            </a:r>
            <a:r>
              <a:rPr sz="2400" b="1" spc="-11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  <a:cs typeface="Palatino Linotype"/>
              </a:rPr>
              <a:t> </a:t>
            </a:r>
            <a:r>
              <a:rPr sz="2400" b="1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can’t</a:t>
            </a:r>
            <a:r>
              <a:rPr lang="en-US" sz="2400" b="1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sz="2400" b="1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  <a:cs typeface="Palatino Linotype"/>
              </a:rPr>
              <a:t>change </a:t>
            </a:r>
            <a:r>
              <a:rPr sz="2400" b="1" spc="-4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  <a:cs typeface="Palatino Linotype"/>
              </a:rPr>
              <a:t>with</a:t>
            </a:r>
            <a:r>
              <a:rPr sz="2400" b="1" spc="-23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  <a:cs typeface="Palatino Linotype"/>
              </a:rPr>
              <a:t> </a:t>
            </a:r>
            <a:r>
              <a:rPr sz="2400" b="1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  <a:cs typeface="Palatino Linotype"/>
              </a:rPr>
              <a:t>CSS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552727" y="1604464"/>
            <a:ext cx="1762125" cy="1228863"/>
          </a:xfrm>
          <a:prstGeom prst="rect">
            <a:avLst/>
          </a:prstGeom>
        </p:spPr>
        <p:txBody>
          <a:bodyPr vert="horz" wrap="square" lIns="0" tIns="109538" rIns="0" bIns="0" rtlCol="0">
            <a:spAutoFit/>
          </a:bodyPr>
          <a:lstStyle/>
          <a:p>
            <a:pPr marL="266700" indent="-257175">
              <a:spcBef>
                <a:spcPts val="863"/>
              </a:spcBef>
              <a:buFont typeface="Arial"/>
              <a:buChar char="•"/>
              <a:tabLst>
                <a:tab pos="266700" algn="l"/>
              </a:tabLst>
            </a:pPr>
            <a:r>
              <a:rPr sz="3300" dirty="0">
                <a:solidFill>
                  <a:srgbClr val="7E7E7E"/>
                </a:solidFill>
                <a:latin typeface="Palatino Linotype"/>
                <a:cs typeface="Palatino Linotype"/>
              </a:rPr>
              <a:t>content</a:t>
            </a:r>
            <a:endParaRPr sz="3300">
              <a:latin typeface="Palatino Linotype"/>
              <a:cs typeface="Palatino Linotype"/>
            </a:endParaRPr>
          </a:p>
          <a:p>
            <a:pPr marL="266700" indent="-257175">
              <a:spcBef>
                <a:spcPts val="791"/>
              </a:spcBef>
              <a:buFont typeface="Arial"/>
              <a:buChar char="•"/>
              <a:tabLst>
                <a:tab pos="266700" algn="l"/>
              </a:tabLst>
            </a:pPr>
            <a:r>
              <a:rPr sz="3300" dirty="0">
                <a:solidFill>
                  <a:srgbClr val="7E7E7E"/>
                </a:solidFill>
                <a:latin typeface="Palatino Linotype"/>
                <a:cs typeface="Palatino Linotype"/>
              </a:rPr>
              <a:t>markup</a:t>
            </a:r>
            <a:endParaRPr sz="3300">
              <a:latin typeface="Palatino Linotype"/>
              <a:cs typeface="Palatino Linotype"/>
            </a:endParaRPr>
          </a:p>
        </p:txBody>
      </p:sp>
    </p:spTree>
    <p:extLst>
      <p:ext uri="{BB962C8B-B14F-4D97-AF65-F5344CB8AC3E}">
        <p14:creationId xmlns:p14="http://schemas.microsoft.com/office/powerpoint/2010/main" val="219122877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37537" y="1003364"/>
            <a:ext cx="2806065" cy="1533593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L="9525" marR="3810" algn="just">
              <a:spcBef>
                <a:spcPts val="79"/>
              </a:spcBef>
            </a:pPr>
            <a:r>
              <a:rPr sz="3300" dirty="0">
                <a:solidFill>
                  <a:srgbClr val="7E7E7E"/>
                </a:solidFill>
                <a:latin typeface="Palatino Linotype"/>
                <a:cs typeface="Palatino Linotype"/>
              </a:rPr>
              <a:t>Lets add some  css </a:t>
            </a:r>
            <a:r>
              <a:rPr sz="3300" spc="-4" dirty="0">
                <a:solidFill>
                  <a:srgbClr val="7E7E7E"/>
                </a:solidFill>
                <a:latin typeface="Palatino Linotype"/>
                <a:cs typeface="Palatino Linotype"/>
              </a:rPr>
              <a:t>rules </a:t>
            </a:r>
            <a:r>
              <a:rPr sz="3300" dirty="0">
                <a:solidFill>
                  <a:srgbClr val="7E7E7E"/>
                </a:solidFill>
                <a:latin typeface="Palatino Linotype"/>
                <a:cs typeface="Palatino Linotype"/>
              </a:rPr>
              <a:t>to</a:t>
            </a:r>
            <a:r>
              <a:rPr sz="3300" spc="-79" dirty="0">
                <a:solidFill>
                  <a:srgbClr val="7E7E7E"/>
                </a:solidFill>
                <a:latin typeface="Palatino Linotype"/>
                <a:cs typeface="Palatino Linotype"/>
              </a:rPr>
              <a:t> </a:t>
            </a:r>
            <a:r>
              <a:rPr sz="3300" dirty="0">
                <a:solidFill>
                  <a:srgbClr val="7E7E7E"/>
                </a:solidFill>
                <a:latin typeface="Palatino Linotype"/>
                <a:cs typeface="Palatino Linotype"/>
              </a:rPr>
              <a:t>our  </a:t>
            </a:r>
            <a:r>
              <a:rPr sz="3300" spc="-4" dirty="0">
                <a:solidFill>
                  <a:srgbClr val="7E7E7E"/>
                </a:solidFill>
                <a:latin typeface="Palatino Linotype"/>
                <a:cs typeface="Palatino Linotype"/>
              </a:rPr>
              <a:t>example</a:t>
            </a:r>
            <a:r>
              <a:rPr sz="3300" spc="-23" dirty="0">
                <a:solidFill>
                  <a:srgbClr val="7E7E7E"/>
                </a:solidFill>
                <a:latin typeface="Palatino Linotype"/>
                <a:cs typeface="Palatino Linotype"/>
              </a:rPr>
              <a:t> </a:t>
            </a:r>
            <a:r>
              <a:rPr sz="3300" spc="-4" dirty="0">
                <a:solidFill>
                  <a:srgbClr val="7E7E7E"/>
                </a:solidFill>
                <a:latin typeface="Palatino Linotype"/>
                <a:cs typeface="Palatino Linotype"/>
              </a:rPr>
              <a:t>page.</a:t>
            </a:r>
            <a:endParaRPr sz="3300" dirty="0">
              <a:latin typeface="Palatino Linotype"/>
              <a:cs typeface="Palatino Linotyp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5651" y="154395"/>
            <a:ext cx="7568203" cy="56361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3600" b="1" u="sng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  <a:cs typeface="Palatino Linotype"/>
              </a:rPr>
              <a:t>So </a:t>
            </a:r>
            <a:r>
              <a:rPr sz="3600" b="1" u="sng" spc="-4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  <a:cs typeface="Palatino Linotype"/>
              </a:rPr>
              <a:t>now </a:t>
            </a:r>
            <a:r>
              <a:rPr sz="3600" b="1" u="sng" spc="-101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  <a:cs typeface="Palatino Linotype"/>
              </a:rPr>
              <a:t>it’s </a:t>
            </a:r>
            <a:r>
              <a:rPr sz="3600" b="1" u="sng" spc="-4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  <a:cs typeface="Palatino Linotype"/>
              </a:rPr>
              <a:t>time </a:t>
            </a:r>
            <a:r>
              <a:rPr sz="3600" b="1" u="sng" spc="-8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  <a:cs typeface="Palatino Linotype"/>
              </a:rPr>
              <a:t>for</a:t>
            </a:r>
            <a:r>
              <a:rPr sz="3600" b="1" u="sng" spc="79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  <a:cs typeface="Palatino Linotype"/>
              </a:rPr>
              <a:t> </a:t>
            </a:r>
            <a:r>
              <a:rPr sz="3600" b="1" u="sng" spc="-4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  <a:cs typeface="Palatino Linotype"/>
              </a:rPr>
              <a:t>styling!!!</a:t>
            </a:r>
            <a:endParaRPr sz="3600" b="1" u="sng" dirty="0">
              <a:solidFill>
                <a:schemeClr val="bg1"/>
              </a:solidFill>
              <a:latin typeface="Roboto Slab" panose="020B0604020202020204" charset="0"/>
              <a:ea typeface="Roboto Slab" panose="020B0604020202020204" charset="0"/>
              <a:cs typeface="Palatino Linotype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695443" y="697229"/>
            <a:ext cx="3195828" cy="438226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6" name="object 6"/>
          <p:cNvSpPr/>
          <p:nvPr/>
        </p:nvSpPr>
        <p:spPr>
          <a:xfrm>
            <a:off x="5136641" y="917828"/>
            <a:ext cx="2754630" cy="39410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50"/>
          </a:p>
        </p:txBody>
      </p:sp>
    </p:spTree>
    <p:extLst>
      <p:ext uri="{BB962C8B-B14F-4D97-AF65-F5344CB8AC3E}">
        <p14:creationId xmlns:p14="http://schemas.microsoft.com/office/powerpoint/2010/main" val="25164712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2082" y="202399"/>
            <a:ext cx="8801027" cy="532492"/>
          </a:xfrm>
          <a:prstGeom prst="rect">
            <a:avLst/>
          </a:prstGeom>
        </p:spPr>
        <p:txBody>
          <a:bodyPr spcFirstLastPara="1" vert="horz" wrap="square" lIns="0" tIns="6642" rIns="0" bIns="0" rtlCol="0" anchor="t" anchorCtr="0">
            <a:spAutoFit/>
          </a:bodyPr>
          <a:lstStyle/>
          <a:p>
            <a:pPr marL="123894">
              <a:lnSpc>
                <a:spcPts val="3961"/>
              </a:lnSpc>
              <a:spcBef>
                <a:spcPts val="52"/>
              </a:spcBef>
            </a:pPr>
            <a:r>
              <a:rPr sz="2200" b="1" u="none" spc="-66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Web </a:t>
            </a:r>
            <a:r>
              <a:rPr sz="2200" b="1" u="none" spc="-39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Development</a:t>
            </a:r>
            <a:r>
              <a:rPr sz="2200" b="1" u="none" spc="-80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sz="2200" b="1" u="none" spc="-43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Stages</a:t>
            </a:r>
            <a:r>
              <a:rPr lang="en-US" sz="2200" b="1" u="none" spc="-43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sz="2200" b="1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2 – </a:t>
            </a:r>
            <a:r>
              <a:rPr sz="2200" b="1" spc="-48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Prototype</a:t>
            </a:r>
            <a:r>
              <a:rPr sz="2200" b="1" spc="-234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sz="2200" b="1" spc="-39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Development</a:t>
            </a:r>
            <a:r>
              <a:rPr sz="2400" spc="-39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	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86498" y="1378189"/>
            <a:ext cx="3130575" cy="1985185"/>
          </a:xfrm>
          <a:prstGeom prst="rect">
            <a:avLst/>
          </a:prstGeom>
        </p:spPr>
        <p:txBody>
          <a:bodyPr vert="horz" wrap="square" lIns="0" tIns="5487" rIns="0" bIns="0" rtlCol="0">
            <a:spAutoFit/>
          </a:bodyPr>
          <a:lstStyle/>
          <a:p>
            <a:pPr marL="5776">
              <a:spcBef>
                <a:spcPts val="43"/>
              </a:spcBef>
            </a:pPr>
            <a:r>
              <a:rPr sz="1501" spc="-2" dirty="0">
                <a:solidFill>
                  <a:srgbClr val="515151"/>
                </a:solidFill>
                <a:latin typeface="Calibri"/>
                <a:cs typeface="Calibri"/>
              </a:rPr>
              <a:t>A </a:t>
            </a:r>
            <a:r>
              <a:rPr sz="1501" spc="-11" dirty="0">
                <a:solidFill>
                  <a:srgbClr val="515151"/>
                </a:solidFill>
                <a:latin typeface="Calibri"/>
                <a:cs typeface="Calibri"/>
              </a:rPr>
              <a:t>“broken” </a:t>
            </a:r>
            <a:r>
              <a:rPr sz="1501" spc="-9" dirty="0">
                <a:solidFill>
                  <a:srgbClr val="515151"/>
                </a:solidFill>
                <a:latin typeface="Calibri"/>
                <a:cs typeface="Calibri"/>
              </a:rPr>
              <a:t>version </a:t>
            </a:r>
            <a:r>
              <a:rPr sz="1501" spc="-5" dirty="0">
                <a:solidFill>
                  <a:srgbClr val="515151"/>
                </a:solidFill>
                <a:latin typeface="Calibri"/>
                <a:cs typeface="Calibri"/>
              </a:rPr>
              <a:t>of </a:t>
            </a:r>
            <a:r>
              <a:rPr sz="1501" spc="-9" dirty="0">
                <a:solidFill>
                  <a:srgbClr val="515151"/>
                </a:solidFill>
                <a:latin typeface="Calibri"/>
                <a:cs typeface="Calibri"/>
              </a:rPr>
              <a:t>your</a:t>
            </a:r>
            <a:r>
              <a:rPr sz="1501" spc="18" dirty="0">
                <a:solidFill>
                  <a:srgbClr val="515151"/>
                </a:solidFill>
                <a:latin typeface="Calibri"/>
                <a:cs typeface="Calibri"/>
              </a:rPr>
              <a:t> </a:t>
            </a:r>
            <a:r>
              <a:rPr sz="1501" spc="-7" dirty="0">
                <a:solidFill>
                  <a:srgbClr val="515151"/>
                </a:solidFill>
                <a:latin typeface="Calibri"/>
                <a:cs typeface="Calibri"/>
              </a:rPr>
              <a:t>website:</a:t>
            </a:r>
            <a:endParaRPr sz="1501" dirty="0">
              <a:latin typeface="Calibri"/>
              <a:cs typeface="Calibri"/>
            </a:endParaRPr>
          </a:p>
          <a:p>
            <a:pPr>
              <a:spcBef>
                <a:spcPts val="23"/>
              </a:spcBef>
            </a:pPr>
            <a:endParaRPr sz="2433" dirty="0">
              <a:latin typeface="Times New Roman"/>
              <a:cs typeface="Times New Roman"/>
            </a:endParaRPr>
          </a:p>
          <a:p>
            <a:pPr marL="224685" indent="-136890">
              <a:buClr>
                <a:srgbClr val="14BBEA"/>
              </a:buClr>
              <a:buChar char="◦"/>
              <a:tabLst>
                <a:tab pos="224685" algn="l"/>
                <a:tab pos="224974" algn="l"/>
              </a:tabLst>
            </a:pPr>
            <a:r>
              <a:rPr sz="1342" spc="-2" dirty="0">
                <a:solidFill>
                  <a:srgbClr val="515151"/>
                </a:solidFill>
                <a:latin typeface="Calibri"/>
                <a:cs typeface="Calibri"/>
              </a:rPr>
              <a:t>Links </a:t>
            </a:r>
            <a:r>
              <a:rPr sz="1342" dirty="0">
                <a:solidFill>
                  <a:srgbClr val="515151"/>
                </a:solidFill>
                <a:latin typeface="Calibri"/>
                <a:cs typeface="Calibri"/>
              </a:rPr>
              <a:t>work, but don’t lead </a:t>
            </a:r>
            <a:r>
              <a:rPr sz="1342" spc="-5" dirty="0">
                <a:solidFill>
                  <a:srgbClr val="515151"/>
                </a:solidFill>
                <a:latin typeface="Calibri"/>
                <a:cs typeface="Calibri"/>
              </a:rPr>
              <a:t>to any</a:t>
            </a:r>
            <a:r>
              <a:rPr sz="1342" spc="39" dirty="0">
                <a:solidFill>
                  <a:srgbClr val="515151"/>
                </a:solidFill>
                <a:latin typeface="Calibri"/>
                <a:cs typeface="Calibri"/>
              </a:rPr>
              <a:t> </a:t>
            </a:r>
            <a:r>
              <a:rPr sz="1342" spc="-2" dirty="0">
                <a:solidFill>
                  <a:srgbClr val="515151"/>
                </a:solidFill>
                <a:latin typeface="Calibri"/>
                <a:cs typeface="Calibri"/>
              </a:rPr>
              <a:t>content.</a:t>
            </a:r>
            <a:endParaRPr sz="1342" dirty="0">
              <a:latin typeface="Calibri"/>
              <a:cs typeface="Calibri"/>
            </a:endParaRPr>
          </a:p>
          <a:p>
            <a:pPr>
              <a:spcBef>
                <a:spcPts val="9"/>
              </a:spcBef>
              <a:buClr>
                <a:srgbClr val="14BBEA"/>
              </a:buClr>
              <a:buFont typeface="Calibri"/>
              <a:buChar char="◦"/>
            </a:pPr>
            <a:endParaRPr sz="1910" dirty="0">
              <a:latin typeface="Times New Roman"/>
              <a:cs typeface="Times New Roman"/>
            </a:endParaRPr>
          </a:p>
          <a:p>
            <a:pPr marL="224685" indent="-136890">
              <a:buClr>
                <a:srgbClr val="14BBEA"/>
              </a:buClr>
              <a:buChar char="◦"/>
              <a:tabLst>
                <a:tab pos="224685" algn="l"/>
                <a:tab pos="224974" algn="l"/>
              </a:tabLst>
            </a:pPr>
            <a:r>
              <a:rPr sz="1342" dirty="0">
                <a:solidFill>
                  <a:srgbClr val="515151"/>
                </a:solidFill>
                <a:latin typeface="Calibri"/>
                <a:cs typeface="Calibri"/>
              </a:rPr>
              <a:t>“User </a:t>
            </a:r>
            <a:r>
              <a:rPr sz="1342" spc="2" dirty="0">
                <a:solidFill>
                  <a:srgbClr val="515151"/>
                </a:solidFill>
                <a:latin typeface="Calibri"/>
                <a:cs typeface="Calibri"/>
              </a:rPr>
              <a:t>Journey” </a:t>
            </a:r>
            <a:r>
              <a:rPr sz="1342" dirty="0">
                <a:solidFill>
                  <a:srgbClr val="515151"/>
                </a:solidFill>
                <a:latin typeface="Calibri"/>
                <a:cs typeface="Calibri"/>
              </a:rPr>
              <a:t>is complete:</a:t>
            </a:r>
            <a:endParaRPr sz="1342" dirty="0">
              <a:latin typeface="Calibri"/>
              <a:cs typeface="Calibri"/>
            </a:endParaRPr>
          </a:p>
          <a:p>
            <a:pPr marL="361575" lvl="1" indent="-136890">
              <a:spcBef>
                <a:spcPts val="355"/>
              </a:spcBef>
              <a:buClr>
                <a:srgbClr val="14BBEA"/>
              </a:buClr>
              <a:buChar char="◦"/>
              <a:tabLst>
                <a:tab pos="361575" algn="l"/>
                <a:tab pos="361864" algn="l"/>
                <a:tab pos="1127179" algn="l"/>
                <a:tab pos="2132484" algn="l"/>
              </a:tabLst>
            </a:pPr>
            <a:r>
              <a:rPr sz="1046" spc="-27" dirty="0">
                <a:solidFill>
                  <a:srgbClr val="515151"/>
                </a:solidFill>
                <a:latin typeface="Calibri"/>
                <a:cs typeface="Calibri"/>
              </a:rPr>
              <a:t>“As</a:t>
            </a:r>
            <a:r>
              <a:rPr sz="1046" spc="-2" dirty="0">
                <a:solidFill>
                  <a:srgbClr val="515151"/>
                </a:solidFill>
                <a:latin typeface="Calibri"/>
                <a:cs typeface="Calibri"/>
              </a:rPr>
              <a:t> </a:t>
            </a:r>
            <a:r>
              <a:rPr sz="1046" dirty="0">
                <a:solidFill>
                  <a:srgbClr val="515151"/>
                </a:solidFill>
                <a:latin typeface="Calibri"/>
                <a:cs typeface="Calibri"/>
              </a:rPr>
              <a:t>a</a:t>
            </a:r>
            <a:r>
              <a:rPr sz="1046" u="heavy" dirty="0">
                <a:solidFill>
                  <a:srgbClr val="515151"/>
                </a:solidFill>
                <a:uFill>
                  <a:solidFill>
                    <a:srgbClr val="505050"/>
                  </a:solidFill>
                </a:uFill>
                <a:latin typeface="Calibri"/>
                <a:cs typeface="Calibri"/>
              </a:rPr>
              <a:t>	</a:t>
            </a:r>
            <a:r>
              <a:rPr sz="1046" dirty="0">
                <a:solidFill>
                  <a:srgbClr val="515151"/>
                </a:solidFill>
                <a:latin typeface="Calibri"/>
                <a:cs typeface="Calibri"/>
              </a:rPr>
              <a:t>I</a:t>
            </a:r>
            <a:r>
              <a:rPr sz="1046" spc="-7" dirty="0">
                <a:solidFill>
                  <a:srgbClr val="515151"/>
                </a:solidFill>
                <a:latin typeface="Calibri"/>
                <a:cs typeface="Calibri"/>
              </a:rPr>
              <a:t> </a:t>
            </a:r>
            <a:r>
              <a:rPr sz="1046" spc="-5" dirty="0">
                <a:solidFill>
                  <a:srgbClr val="515151"/>
                </a:solidFill>
                <a:latin typeface="Calibri"/>
                <a:cs typeface="Calibri"/>
              </a:rPr>
              <a:t>want</a:t>
            </a:r>
            <a:r>
              <a:rPr sz="1046" spc="-11" dirty="0">
                <a:solidFill>
                  <a:srgbClr val="515151"/>
                </a:solidFill>
                <a:latin typeface="Calibri"/>
                <a:cs typeface="Calibri"/>
              </a:rPr>
              <a:t> </a:t>
            </a:r>
            <a:r>
              <a:rPr sz="1046" spc="-2" dirty="0">
                <a:solidFill>
                  <a:srgbClr val="515151"/>
                </a:solidFill>
                <a:latin typeface="Calibri"/>
                <a:cs typeface="Calibri"/>
              </a:rPr>
              <a:t>to</a:t>
            </a:r>
            <a:r>
              <a:rPr sz="1046" u="heavy" spc="-2" dirty="0">
                <a:solidFill>
                  <a:srgbClr val="515151"/>
                </a:solidFill>
                <a:uFill>
                  <a:solidFill>
                    <a:srgbClr val="505050"/>
                  </a:solidFill>
                </a:uFill>
                <a:latin typeface="Calibri"/>
                <a:cs typeface="Calibri"/>
              </a:rPr>
              <a:t>	</a:t>
            </a:r>
            <a:r>
              <a:rPr sz="1046" dirty="0">
                <a:solidFill>
                  <a:srgbClr val="515151"/>
                </a:solidFill>
                <a:latin typeface="Calibri"/>
                <a:cs typeface="Calibri"/>
              </a:rPr>
              <a:t>“</a:t>
            </a:r>
            <a:endParaRPr sz="1046" dirty="0">
              <a:latin typeface="Calibri"/>
              <a:cs typeface="Calibri"/>
            </a:endParaRPr>
          </a:p>
          <a:p>
            <a:pPr lvl="1">
              <a:spcBef>
                <a:spcPts val="5"/>
              </a:spcBef>
              <a:buClr>
                <a:srgbClr val="14BBEA"/>
              </a:buClr>
              <a:buFont typeface="Calibri"/>
              <a:buChar char="◦"/>
            </a:pPr>
            <a:endParaRPr sz="1615" dirty="0">
              <a:latin typeface="Times New Roman"/>
              <a:cs typeface="Times New Roman"/>
            </a:endParaRPr>
          </a:p>
          <a:p>
            <a:pPr marL="224685" indent="-136890">
              <a:buClr>
                <a:srgbClr val="14BBEA"/>
              </a:buClr>
              <a:buChar char="◦"/>
              <a:tabLst>
                <a:tab pos="224685" algn="l"/>
                <a:tab pos="224974" algn="l"/>
              </a:tabLst>
            </a:pPr>
            <a:r>
              <a:rPr sz="1342" dirty="0">
                <a:solidFill>
                  <a:srgbClr val="515151"/>
                </a:solidFill>
                <a:latin typeface="Calibri"/>
                <a:cs typeface="Calibri"/>
              </a:rPr>
              <a:t>Quick </a:t>
            </a:r>
            <a:r>
              <a:rPr sz="1342" spc="-2" dirty="0">
                <a:solidFill>
                  <a:srgbClr val="515151"/>
                </a:solidFill>
                <a:latin typeface="Calibri"/>
                <a:cs typeface="Calibri"/>
              </a:rPr>
              <a:t>to </a:t>
            </a:r>
            <a:r>
              <a:rPr sz="1342" dirty="0">
                <a:solidFill>
                  <a:srgbClr val="515151"/>
                </a:solidFill>
                <a:latin typeface="Calibri"/>
                <a:cs typeface="Calibri"/>
              </a:rPr>
              <a:t>change and </a:t>
            </a:r>
            <a:r>
              <a:rPr sz="1342" spc="-2" dirty="0">
                <a:solidFill>
                  <a:srgbClr val="515151"/>
                </a:solidFill>
                <a:latin typeface="Calibri"/>
                <a:cs typeface="Calibri"/>
              </a:rPr>
              <a:t>move </a:t>
            </a:r>
            <a:r>
              <a:rPr sz="1342" dirty="0">
                <a:solidFill>
                  <a:srgbClr val="515151"/>
                </a:solidFill>
                <a:latin typeface="Calibri"/>
                <a:cs typeface="Calibri"/>
              </a:rPr>
              <a:t>things</a:t>
            </a:r>
            <a:r>
              <a:rPr sz="1342" spc="34" dirty="0">
                <a:solidFill>
                  <a:srgbClr val="515151"/>
                </a:solidFill>
                <a:latin typeface="Calibri"/>
                <a:cs typeface="Calibri"/>
              </a:rPr>
              <a:t> </a:t>
            </a:r>
            <a:r>
              <a:rPr sz="1342" dirty="0">
                <a:solidFill>
                  <a:srgbClr val="515151"/>
                </a:solidFill>
                <a:latin typeface="Calibri"/>
                <a:cs typeface="Calibri"/>
              </a:rPr>
              <a:t>around.</a:t>
            </a:r>
            <a:endParaRPr sz="1342" dirty="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274127" y="1122219"/>
            <a:ext cx="4371109" cy="29440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637"/>
          </a:p>
        </p:txBody>
      </p:sp>
    </p:spTree>
    <p:extLst>
      <p:ext uri="{BB962C8B-B14F-4D97-AF65-F5344CB8AC3E}">
        <p14:creationId xmlns:p14="http://schemas.microsoft.com/office/powerpoint/2010/main" val="145031599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843784" y="1923670"/>
            <a:ext cx="3688460" cy="207683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05691" y="0"/>
            <a:ext cx="6207653" cy="645690"/>
          </a:xfrm>
          <a:prstGeom prst="rect">
            <a:avLst/>
          </a:prstGeom>
        </p:spPr>
        <p:txBody>
          <a:bodyPr spcFirstLastPara="1" vert="horz" wrap="square" lIns="0" tIns="9525" rIns="0" bIns="0" rtlCol="0" anchor="t" anchorCtr="0">
            <a:spAutoFit/>
          </a:bodyPr>
          <a:lstStyle/>
          <a:p>
            <a:pPr marL="9525">
              <a:spcBef>
                <a:spcPts val="75"/>
              </a:spcBef>
            </a:pPr>
            <a:r>
              <a:rPr sz="4050" spc="-4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How </a:t>
            </a:r>
            <a:r>
              <a:rPr sz="4050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will </a:t>
            </a:r>
            <a:r>
              <a:rPr sz="4050" spc="-4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it look</a:t>
            </a:r>
            <a:r>
              <a:rPr sz="4050" spc="-60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sz="4050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now???</a:t>
            </a:r>
          </a:p>
        </p:txBody>
      </p:sp>
    </p:spTree>
    <p:extLst>
      <p:ext uri="{BB962C8B-B14F-4D97-AF65-F5344CB8AC3E}">
        <p14:creationId xmlns:p14="http://schemas.microsoft.com/office/powerpoint/2010/main" val="3270108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946103" y="3227067"/>
            <a:ext cx="1926431" cy="1394613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4500" dirty="0">
                <a:solidFill>
                  <a:srgbClr val="9D1E22"/>
                </a:solidFill>
                <a:latin typeface="Palatino Linotype"/>
                <a:cs typeface="Palatino Linotype"/>
              </a:rPr>
              <a:t>Looks</a:t>
            </a:r>
            <a:endParaRPr sz="4500" dirty="0">
              <a:latin typeface="Palatino Linotype"/>
              <a:cs typeface="Palatino Linotype"/>
            </a:endParaRPr>
          </a:p>
          <a:p>
            <a:pPr marL="9525">
              <a:spcBef>
                <a:spcPts val="4"/>
              </a:spcBef>
            </a:pPr>
            <a:r>
              <a:rPr sz="4500" spc="-4" dirty="0">
                <a:solidFill>
                  <a:srgbClr val="9D1E22"/>
                </a:solidFill>
                <a:latin typeface="Palatino Linotype"/>
                <a:cs typeface="Palatino Linotype"/>
              </a:rPr>
              <a:t>perfect!</a:t>
            </a:r>
            <a:endParaRPr sz="4500" dirty="0">
              <a:latin typeface="Palatino Linotype"/>
              <a:cs typeface="Palatino Linotyp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440180" y="942109"/>
            <a:ext cx="3656457" cy="40801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4" name="object 4"/>
          <p:cNvSpPr/>
          <p:nvPr/>
        </p:nvSpPr>
        <p:spPr>
          <a:xfrm>
            <a:off x="5724599" y="992228"/>
            <a:ext cx="2369438" cy="19899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50"/>
          </a:p>
        </p:txBody>
      </p:sp>
    </p:spTree>
    <p:extLst>
      <p:ext uri="{BB962C8B-B14F-4D97-AF65-F5344CB8AC3E}">
        <p14:creationId xmlns:p14="http://schemas.microsoft.com/office/powerpoint/2010/main" val="410333371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458968" y="1829095"/>
            <a:ext cx="2354579" cy="289521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3" name="object 3"/>
          <p:cNvSpPr/>
          <p:nvPr/>
        </p:nvSpPr>
        <p:spPr>
          <a:xfrm>
            <a:off x="3087537" y="1832541"/>
            <a:ext cx="1993392" cy="289521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4" name="object 4"/>
          <p:cNvSpPr/>
          <p:nvPr/>
        </p:nvSpPr>
        <p:spPr>
          <a:xfrm>
            <a:off x="765255" y="1837112"/>
            <a:ext cx="1944243" cy="289064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337268" y="15111"/>
            <a:ext cx="1254818" cy="645690"/>
          </a:xfrm>
          <a:prstGeom prst="rect">
            <a:avLst/>
          </a:prstGeom>
        </p:spPr>
        <p:txBody>
          <a:bodyPr spcFirstLastPara="1" vert="horz" wrap="square" lIns="0" tIns="9525" rIns="0" bIns="0" rtlCol="0" anchor="t" anchorCtr="0">
            <a:spAutoFit/>
          </a:bodyPr>
          <a:lstStyle/>
          <a:p>
            <a:pPr marL="9525">
              <a:spcBef>
                <a:spcPts val="75"/>
              </a:spcBef>
            </a:pPr>
            <a:r>
              <a:rPr sz="4050" b="0" spc="-289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T</a:t>
            </a:r>
            <a:r>
              <a:rPr sz="4050" b="0" spc="-4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ext</a:t>
            </a:r>
            <a:endParaRPr sz="4050" dirty="0">
              <a:solidFill>
                <a:schemeClr val="bg1"/>
              </a:solidFill>
              <a:latin typeface="Roboto Slab" panose="020B0604020202020204" charset="0"/>
              <a:ea typeface="Roboto Slab" panose="020B0604020202020204" charset="0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930464" y="82868"/>
            <a:ext cx="2334578" cy="63286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  <a:tabLst>
                <a:tab pos="780574" algn="l"/>
              </a:tabLst>
            </a:pPr>
            <a:r>
              <a:rPr sz="4050" b="1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  <a:cs typeface="Palatino Linotype"/>
              </a:rPr>
              <a:t>+	</a:t>
            </a:r>
            <a:r>
              <a:rPr sz="4050" b="1" spc="-4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  <a:cs typeface="Palatino Linotype"/>
              </a:rPr>
              <a:t>HTML</a:t>
            </a:r>
            <a:endParaRPr sz="4050" b="1" dirty="0">
              <a:solidFill>
                <a:schemeClr val="bg1"/>
              </a:solidFill>
              <a:latin typeface="Roboto Slab" panose="020B0604020202020204" charset="0"/>
              <a:ea typeface="Roboto Slab" panose="020B0604020202020204" charset="0"/>
              <a:cs typeface="Palatino Linotyp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612460" y="82868"/>
            <a:ext cx="1993392" cy="63286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  <a:tabLst>
                <a:tab pos="651986" algn="l"/>
              </a:tabLst>
            </a:pPr>
            <a:r>
              <a:rPr sz="4050" b="1" dirty="0">
                <a:solidFill>
                  <a:schemeClr val="bg1"/>
                </a:solidFill>
                <a:latin typeface="Palatino Linotype"/>
                <a:cs typeface="Palatino Linotype"/>
              </a:rPr>
              <a:t>+	CSS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2896075" y="825602"/>
            <a:ext cx="2629853" cy="63286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  <a:tabLst>
                <a:tab pos="394811" algn="l"/>
                <a:tab pos="1534001" algn="l"/>
              </a:tabLst>
            </a:pPr>
            <a:r>
              <a:rPr sz="4050" dirty="0">
                <a:solidFill>
                  <a:srgbClr val="D1282D"/>
                </a:solidFill>
                <a:latin typeface="Palatino Linotype"/>
                <a:cs typeface="Palatino Linotype"/>
              </a:rPr>
              <a:t>=	</a:t>
            </a:r>
            <a:r>
              <a:rPr sz="4050" spc="-278" dirty="0">
                <a:solidFill>
                  <a:srgbClr val="D1282D"/>
                </a:solidFill>
                <a:latin typeface="Palatino Linotype"/>
                <a:cs typeface="Palatino Linotype"/>
              </a:rPr>
              <a:t>W</a:t>
            </a:r>
            <a:r>
              <a:rPr sz="4050" spc="-4" dirty="0">
                <a:solidFill>
                  <a:srgbClr val="D1282D"/>
                </a:solidFill>
                <a:latin typeface="Palatino Linotype"/>
                <a:cs typeface="Palatino Linotype"/>
              </a:rPr>
              <a:t>e</a:t>
            </a:r>
            <a:r>
              <a:rPr sz="4050" dirty="0">
                <a:solidFill>
                  <a:srgbClr val="D1282D"/>
                </a:solidFill>
                <a:latin typeface="Palatino Linotype"/>
                <a:cs typeface="Palatino Linotype"/>
              </a:rPr>
              <a:t>b	</a:t>
            </a:r>
            <a:r>
              <a:rPr sz="4050" spc="-116" dirty="0">
                <a:solidFill>
                  <a:srgbClr val="D1282D"/>
                </a:solidFill>
                <a:latin typeface="Palatino Linotype"/>
                <a:cs typeface="Palatino Linotype"/>
              </a:rPr>
              <a:t>P</a:t>
            </a:r>
            <a:r>
              <a:rPr sz="4050" dirty="0">
                <a:solidFill>
                  <a:srgbClr val="D1282D"/>
                </a:solidFill>
                <a:latin typeface="Palatino Linotype"/>
                <a:cs typeface="Palatino Linotype"/>
              </a:rPr>
              <a:t>age</a:t>
            </a:r>
            <a:endParaRPr sz="4050" dirty="0">
              <a:latin typeface="Palatino Linotype"/>
              <a:cs typeface="Palatino Linotype"/>
            </a:endParaRPr>
          </a:p>
        </p:txBody>
      </p:sp>
    </p:spTree>
    <p:extLst>
      <p:ext uri="{BB962C8B-B14F-4D97-AF65-F5344CB8AC3E}">
        <p14:creationId xmlns:p14="http://schemas.microsoft.com/office/powerpoint/2010/main" val="379738740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94855" y="118886"/>
            <a:ext cx="6626137" cy="70211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  <a:tabLst>
                <a:tab pos="1415891" algn="l"/>
              </a:tabLst>
            </a:pPr>
            <a:r>
              <a:rPr lang="en-US" sz="4500" b="1" spc="-4" dirty="0">
                <a:solidFill>
                  <a:schemeClr val="bg1"/>
                </a:solidFill>
                <a:latin typeface="Palatino Linotype"/>
                <a:cs typeface="Palatino Linotype"/>
              </a:rPr>
              <a:t>Now	time for</a:t>
            </a:r>
            <a:r>
              <a:rPr lang="en-US" sz="4500" b="1" spc="-56" dirty="0">
                <a:solidFill>
                  <a:schemeClr val="bg1"/>
                </a:solidFill>
                <a:latin typeface="Palatino Linotype"/>
                <a:cs typeface="Palatino Linotype"/>
              </a:rPr>
              <a:t> </a:t>
            </a:r>
            <a:r>
              <a:rPr lang="en-US" sz="4500" b="1" dirty="0">
                <a:solidFill>
                  <a:schemeClr val="bg1"/>
                </a:solidFill>
                <a:latin typeface="Palatino Linotype"/>
                <a:cs typeface="Palatino Linotype"/>
              </a:rPr>
              <a:t>actions!</a:t>
            </a:r>
            <a:endParaRPr sz="4500" b="1" dirty="0">
              <a:solidFill>
                <a:schemeClr val="bg1"/>
              </a:solidFill>
              <a:latin typeface="Palatino Linotype"/>
              <a:cs typeface="Palatino Linotyp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970752" y="2036693"/>
            <a:ext cx="3219450" cy="84061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5400" b="1" spc="-4" dirty="0">
                <a:solidFill>
                  <a:srgbClr val="9D1E22"/>
                </a:solidFill>
                <a:latin typeface="Palatino Linotype"/>
                <a:cs typeface="Palatino Linotype"/>
              </a:rPr>
              <a:t>J</a:t>
            </a:r>
            <a:r>
              <a:rPr sz="5400" b="1" spc="-4" dirty="0">
                <a:solidFill>
                  <a:srgbClr val="7E7E7E"/>
                </a:solidFill>
                <a:latin typeface="Palatino Linotype"/>
                <a:cs typeface="Palatino Linotype"/>
              </a:rPr>
              <a:t>ava</a:t>
            </a:r>
            <a:r>
              <a:rPr sz="5400" b="1" spc="-4" dirty="0">
                <a:solidFill>
                  <a:srgbClr val="9D1E22"/>
                </a:solidFill>
                <a:latin typeface="Palatino Linotype"/>
                <a:cs typeface="Palatino Linotype"/>
              </a:rPr>
              <a:t>S</a:t>
            </a:r>
            <a:r>
              <a:rPr sz="5400" b="1" spc="-4" dirty="0">
                <a:solidFill>
                  <a:srgbClr val="7E7E7E"/>
                </a:solidFill>
                <a:latin typeface="Palatino Linotype"/>
                <a:cs typeface="Palatino Linotype"/>
              </a:rPr>
              <a:t>cript</a:t>
            </a:r>
            <a:endParaRPr sz="5400">
              <a:latin typeface="Palatino Linotype"/>
              <a:cs typeface="Palatino Linotype"/>
            </a:endParaRPr>
          </a:p>
        </p:txBody>
      </p:sp>
    </p:spTree>
    <p:extLst>
      <p:ext uri="{BB962C8B-B14F-4D97-AF65-F5344CB8AC3E}">
        <p14:creationId xmlns:p14="http://schemas.microsoft.com/office/powerpoint/2010/main" val="32180083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995775" y="55832"/>
            <a:ext cx="6390450" cy="575350"/>
          </a:xfrm>
          <a:prstGeom prst="rect">
            <a:avLst/>
          </a:prstGeom>
        </p:spPr>
        <p:txBody>
          <a:bodyPr spcFirstLastPara="1" vert="horz" wrap="square" lIns="0" tIns="9525" rIns="0" bIns="0" rtlCol="0" anchor="t" anchorCtr="0">
            <a:spAutoFit/>
          </a:bodyPr>
          <a:lstStyle/>
          <a:p>
            <a:pPr marL="9525">
              <a:spcBef>
                <a:spcPts val="75"/>
              </a:spcBef>
              <a:tabLst>
                <a:tab pos="3896201" algn="l"/>
              </a:tabLst>
            </a:pPr>
            <a:r>
              <a:rPr b="1" spc="-4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JavaScrip</a:t>
            </a:r>
            <a:r>
              <a:rPr b="1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t</a:t>
            </a:r>
            <a:r>
              <a:rPr b="1" spc="19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b="1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≠</a:t>
            </a:r>
            <a:r>
              <a:rPr b="1" spc="-4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Java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544956" y="1161097"/>
            <a:ext cx="5955506" cy="3398431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266700" indent="-257175">
              <a:lnSpc>
                <a:spcPts val="1943"/>
              </a:lnSpc>
              <a:spcBef>
                <a:spcPts val="75"/>
              </a:spcBef>
              <a:buFont typeface="Arial"/>
              <a:buChar char="•"/>
              <a:tabLst>
                <a:tab pos="266224" algn="l"/>
                <a:tab pos="266700" algn="l"/>
              </a:tabLst>
            </a:pPr>
            <a:r>
              <a:rPr sz="1800" spc="-8" dirty="0">
                <a:solidFill>
                  <a:srgbClr val="7E7E7E"/>
                </a:solidFill>
                <a:latin typeface="Palatino Linotype"/>
                <a:cs typeface="Palatino Linotype"/>
              </a:rPr>
              <a:t>JavaScript </a:t>
            </a:r>
            <a:r>
              <a:rPr sz="1800" spc="-15" dirty="0">
                <a:solidFill>
                  <a:srgbClr val="7E7E7E"/>
                </a:solidFill>
                <a:latin typeface="Palatino Linotype"/>
                <a:cs typeface="Palatino Linotype"/>
              </a:rPr>
              <a:t>was </a:t>
            </a:r>
            <a:r>
              <a:rPr sz="1800" spc="-4" dirty="0">
                <a:solidFill>
                  <a:srgbClr val="7E7E7E"/>
                </a:solidFill>
                <a:latin typeface="Palatino Linotype"/>
                <a:cs typeface="Palatino Linotype"/>
              </a:rPr>
              <a:t>not </a:t>
            </a:r>
            <a:r>
              <a:rPr sz="1800" spc="-8" dirty="0">
                <a:solidFill>
                  <a:srgbClr val="7E7E7E"/>
                </a:solidFill>
                <a:latin typeface="Palatino Linotype"/>
                <a:cs typeface="Palatino Linotype"/>
              </a:rPr>
              <a:t>developed </a:t>
            </a:r>
            <a:r>
              <a:rPr sz="1800" dirty="0">
                <a:solidFill>
                  <a:srgbClr val="7E7E7E"/>
                </a:solidFill>
                <a:latin typeface="Palatino Linotype"/>
                <a:cs typeface="Palatino Linotype"/>
              </a:rPr>
              <a:t>at </a:t>
            </a:r>
            <a:r>
              <a:rPr sz="1800" b="1" dirty="0">
                <a:solidFill>
                  <a:srgbClr val="7E7E7E"/>
                </a:solidFill>
                <a:latin typeface="Palatino Linotype"/>
                <a:cs typeface="Palatino Linotype"/>
              </a:rPr>
              <a:t>Sun </a:t>
            </a:r>
            <a:r>
              <a:rPr sz="1800" b="1" spc="-4" dirty="0">
                <a:solidFill>
                  <a:srgbClr val="7E7E7E"/>
                </a:solidFill>
                <a:latin typeface="Palatino Linotype"/>
                <a:cs typeface="Palatino Linotype"/>
              </a:rPr>
              <a:t>Microsystems</a:t>
            </a:r>
            <a:r>
              <a:rPr sz="1800" spc="-4" dirty="0">
                <a:solidFill>
                  <a:srgbClr val="7E7E7E"/>
                </a:solidFill>
                <a:latin typeface="Palatino Linotype"/>
                <a:cs typeface="Palatino Linotype"/>
              </a:rPr>
              <a:t>,</a:t>
            </a:r>
            <a:r>
              <a:rPr sz="1800" spc="-15" dirty="0">
                <a:solidFill>
                  <a:srgbClr val="7E7E7E"/>
                </a:solidFill>
                <a:latin typeface="Palatino Linotype"/>
                <a:cs typeface="Palatino Linotype"/>
              </a:rPr>
              <a:t> </a:t>
            </a:r>
            <a:r>
              <a:rPr sz="1800" spc="-4" dirty="0">
                <a:solidFill>
                  <a:srgbClr val="7E7E7E"/>
                </a:solidFill>
                <a:latin typeface="Palatino Linotype"/>
                <a:cs typeface="Palatino Linotype"/>
              </a:rPr>
              <a:t>the</a:t>
            </a:r>
            <a:endParaRPr sz="1800" dirty="0">
              <a:latin typeface="Palatino Linotype"/>
              <a:cs typeface="Palatino Linotype"/>
            </a:endParaRPr>
          </a:p>
          <a:p>
            <a:pPr marL="266700">
              <a:lnSpc>
                <a:spcPts val="1943"/>
              </a:lnSpc>
            </a:pPr>
            <a:r>
              <a:rPr sz="1800" spc="-4" dirty="0">
                <a:solidFill>
                  <a:srgbClr val="7E7E7E"/>
                </a:solidFill>
                <a:latin typeface="Palatino Linotype"/>
                <a:cs typeface="Palatino Linotype"/>
              </a:rPr>
              <a:t>home </a:t>
            </a:r>
            <a:r>
              <a:rPr sz="1800" dirty="0">
                <a:solidFill>
                  <a:srgbClr val="7E7E7E"/>
                </a:solidFill>
                <a:latin typeface="Palatino Linotype"/>
                <a:cs typeface="Palatino Linotype"/>
              </a:rPr>
              <a:t>of </a:t>
            </a:r>
            <a:r>
              <a:rPr sz="1800" b="1" spc="-4" dirty="0">
                <a:solidFill>
                  <a:srgbClr val="7E7E7E"/>
                </a:solidFill>
                <a:latin typeface="Palatino Linotype"/>
                <a:cs typeface="Palatino Linotype"/>
              </a:rPr>
              <a:t>Java</a:t>
            </a:r>
            <a:r>
              <a:rPr sz="1800" spc="-4" dirty="0">
                <a:solidFill>
                  <a:srgbClr val="7E7E7E"/>
                </a:solidFill>
                <a:latin typeface="Palatino Linotype"/>
                <a:cs typeface="Palatino Linotype"/>
              </a:rPr>
              <a:t>.</a:t>
            </a:r>
            <a:endParaRPr sz="1800" dirty="0">
              <a:latin typeface="Palatino Linotype"/>
              <a:cs typeface="Palatino Linotype"/>
            </a:endParaRPr>
          </a:p>
          <a:p>
            <a:pPr>
              <a:spcBef>
                <a:spcPts val="4"/>
              </a:spcBef>
            </a:pPr>
            <a:endParaRPr sz="1875" dirty="0">
              <a:latin typeface="Times New Roman"/>
              <a:cs typeface="Times New Roman"/>
            </a:endParaRPr>
          </a:p>
          <a:p>
            <a:pPr marL="266700" indent="-257175">
              <a:buFont typeface="Arial"/>
              <a:buChar char="•"/>
              <a:tabLst>
                <a:tab pos="266224" algn="l"/>
                <a:tab pos="266700" algn="l"/>
              </a:tabLst>
            </a:pPr>
            <a:r>
              <a:rPr sz="1800" b="1" spc="-4" dirty="0">
                <a:solidFill>
                  <a:srgbClr val="7E7E7E"/>
                </a:solidFill>
                <a:latin typeface="Palatino Linotype"/>
                <a:cs typeface="Palatino Linotype"/>
              </a:rPr>
              <a:t>JavaScript </a:t>
            </a:r>
            <a:r>
              <a:rPr sz="1800" spc="-15" dirty="0">
                <a:solidFill>
                  <a:srgbClr val="7E7E7E"/>
                </a:solidFill>
                <a:latin typeface="Palatino Linotype"/>
                <a:cs typeface="Palatino Linotype"/>
              </a:rPr>
              <a:t>was </a:t>
            </a:r>
            <a:r>
              <a:rPr sz="1800" spc="-8" dirty="0">
                <a:solidFill>
                  <a:srgbClr val="7E7E7E"/>
                </a:solidFill>
                <a:latin typeface="Palatino Linotype"/>
                <a:cs typeface="Palatino Linotype"/>
              </a:rPr>
              <a:t>developed </a:t>
            </a:r>
            <a:r>
              <a:rPr sz="1800" dirty="0">
                <a:solidFill>
                  <a:srgbClr val="7E7E7E"/>
                </a:solidFill>
                <a:latin typeface="Palatino Linotype"/>
                <a:cs typeface="Palatino Linotype"/>
              </a:rPr>
              <a:t>at </a:t>
            </a:r>
            <a:r>
              <a:rPr sz="1800" b="1" spc="-4" dirty="0">
                <a:solidFill>
                  <a:srgbClr val="7E7E7E"/>
                </a:solidFill>
                <a:latin typeface="Palatino Linotype"/>
                <a:cs typeface="Palatino Linotype"/>
              </a:rPr>
              <a:t>Netscape </a:t>
            </a:r>
            <a:r>
              <a:rPr sz="1800" spc="-4" dirty="0">
                <a:solidFill>
                  <a:srgbClr val="7E7E7E"/>
                </a:solidFill>
                <a:latin typeface="Palatino Linotype"/>
                <a:cs typeface="Palatino Linotype"/>
              </a:rPr>
              <a:t>in</a:t>
            </a:r>
            <a:r>
              <a:rPr sz="1800" spc="-11" dirty="0">
                <a:solidFill>
                  <a:srgbClr val="7E7E7E"/>
                </a:solidFill>
                <a:latin typeface="Palatino Linotype"/>
                <a:cs typeface="Palatino Linotype"/>
              </a:rPr>
              <a:t> </a:t>
            </a:r>
            <a:r>
              <a:rPr sz="1800" dirty="0">
                <a:solidFill>
                  <a:srgbClr val="7E7E7E"/>
                </a:solidFill>
                <a:latin typeface="Palatino Linotype"/>
                <a:cs typeface="Palatino Linotype"/>
              </a:rPr>
              <a:t>1995.</a:t>
            </a:r>
            <a:endParaRPr sz="1800" dirty="0">
              <a:latin typeface="Palatino Linotype"/>
              <a:cs typeface="Palatino Linotype"/>
            </a:endParaRPr>
          </a:p>
          <a:p>
            <a:pPr>
              <a:spcBef>
                <a:spcPts val="4"/>
              </a:spcBef>
              <a:buClr>
                <a:srgbClr val="7E7E7E"/>
              </a:buClr>
              <a:buFont typeface="Arial"/>
              <a:buChar char="•"/>
            </a:pPr>
            <a:endParaRPr sz="1875" dirty="0">
              <a:latin typeface="Times New Roman"/>
              <a:cs typeface="Times New Roman"/>
            </a:endParaRPr>
          </a:p>
          <a:p>
            <a:pPr marL="266700" indent="-257175">
              <a:lnSpc>
                <a:spcPts val="1946"/>
              </a:lnSpc>
              <a:buFont typeface="Arial"/>
              <a:buChar char="•"/>
              <a:tabLst>
                <a:tab pos="266224" algn="l"/>
                <a:tab pos="266700" algn="l"/>
              </a:tabLst>
            </a:pPr>
            <a:r>
              <a:rPr sz="1800" dirty="0">
                <a:solidFill>
                  <a:srgbClr val="7E7E7E"/>
                </a:solidFill>
                <a:latin typeface="Palatino Linotype"/>
                <a:cs typeface="Palatino Linotype"/>
              </a:rPr>
              <a:t>It </a:t>
            </a:r>
            <a:r>
              <a:rPr sz="1800" spc="-19" dirty="0">
                <a:solidFill>
                  <a:srgbClr val="7E7E7E"/>
                </a:solidFill>
                <a:latin typeface="Palatino Linotype"/>
                <a:cs typeface="Palatino Linotype"/>
              </a:rPr>
              <a:t>was </a:t>
            </a:r>
            <a:r>
              <a:rPr sz="1800" spc="-4" dirty="0">
                <a:solidFill>
                  <a:srgbClr val="7E7E7E"/>
                </a:solidFill>
                <a:latin typeface="Palatino Linotype"/>
                <a:cs typeface="Palatino Linotype"/>
              </a:rPr>
              <a:t>originally </a:t>
            </a:r>
            <a:r>
              <a:rPr sz="1800" dirty="0">
                <a:solidFill>
                  <a:srgbClr val="7E7E7E"/>
                </a:solidFill>
                <a:latin typeface="Palatino Linotype"/>
                <a:cs typeface="Palatino Linotype"/>
              </a:rPr>
              <a:t>called </a:t>
            </a:r>
            <a:r>
              <a:rPr sz="1800" b="1" dirty="0">
                <a:solidFill>
                  <a:srgbClr val="7E7E7E"/>
                </a:solidFill>
                <a:latin typeface="Palatino Linotype"/>
                <a:cs typeface="Palatino Linotype"/>
              </a:rPr>
              <a:t>LiveScript</a:t>
            </a:r>
            <a:r>
              <a:rPr sz="1800" dirty="0">
                <a:solidFill>
                  <a:srgbClr val="7E7E7E"/>
                </a:solidFill>
                <a:latin typeface="Palatino Linotype"/>
                <a:cs typeface="Palatino Linotype"/>
              </a:rPr>
              <a:t>, </a:t>
            </a:r>
            <a:r>
              <a:rPr sz="1800" spc="-4" dirty="0">
                <a:solidFill>
                  <a:srgbClr val="7E7E7E"/>
                </a:solidFill>
                <a:latin typeface="Palatino Linotype"/>
                <a:cs typeface="Palatino Linotype"/>
              </a:rPr>
              <a:t>but that name</a:t>
            </a:r>
            <a:r>
              <a:rPr sz="1800" spc="8" dirty="0">
                <a:solidFill>
                  <a:srgbClr val="7E7E7E"/>
                </a:solidFill>
                <a:latin typeface="Palatino Linotype"/>
                <a:cs typeface="Palatino Linotype"/>
              </a:rPr>
              <a:t> </a:t>
            </a:r>
            <a:r>
              <a:rPr sz="1800" spc="-8" dirty="0">
                <a:solidFill>
                  <a:srgbClr val="7E7E7E"/>
                </a:solidFill>
                <a:latin typeface="Palatino Linotype"/>
                <a:cs typeface="Palatino Linotype"/>
              </a:rPr>
              <a:t>wasn't</a:t>
            </a:r>
            <a:endParaRPr sz="1800" dirty="0">
              <a:latin typeface="Palatino Linotype"/>
              <a:cs typeface="Palatino Linotype"/>
            </a:endParaRPr>
          </a:p>
          <a:p>
            <a:pPr marL="266700">
              <a:lnSpc>
                <a:spcPts val="1946"/>
              </a:lnSpc>
            </a:pPr>
            <a:r>
              <a:rPr sz="1800" dirty="0">
                <a:solidFill>
                  <a:srgbClr val="7E7E7E"/>
                </a:solidFill>
                <a:latin typeface="Palatino Linotype"/>
                <a:cs typeface="Palatino Linotype"/>
              </a:rPr>
              <a:t>confusing </a:t>
            </a:r>
            <a:r>
              <a:rPr sz="1800" spc="-4" dirty="0">
                <a:solidFill>
                  <a:srgbClr val="7E7E7E"/>
                </a:solidFill>
                <a:latin typeface="Palatino Linotype"/>
                <a:cs typeface="Palatino Linotype"/>
              </a:rPr>
              <a:t>enough.</a:t>
            </a:r>
            <a:r>
              <a:rPr sz="1800" spc="19" dirty="0">
                <a:solidFill>
                  <a:srgbClr val="7E7E7E"/>
                </a:solidFill>
                <a:latin typeface="Palatino Linotype"/>
                <a:cs typeface="Palatino Linotype"/>
              </a:rPr>
              <a:t> </a:t>
            </a:r>
            <a:r>
              <a:rPr sz="1800" dirty="0">
                <a:solidFill>
                  <a:srgbClr val="7E7E7E"/>
                </a:solidFill>
                <a:latin typeface="Wingdings"/>
                <a:cs typeface="Wingdings"/>
              </a:rPr>
              <a:t></a:t>
            </a:r>
            <a:endParaRPr sz="1800" dirty="0">
              <a:latin typeface="Wingdings"/>
              <a:cs typeface="Wingdings"/>
            </a:endParaRPr>
          </a:p>
          <a:p>
            <a:pPr>
              <a:spcBef>
                <a:spcPts val="38"/>
              </a:spcBef>
            </a:pPr>
            <a:endParaRPr sz="2213" dirty="0">
              <a:latin typeface="Times New Roman"/>
              <a:cs typeface="Times New Roman"/>
            </a:endParaRPr>
          </a:p>
          <a:p>
            <a:pPr marL="266700" marR="3810" indent="-257175">
              <a:lnSpc>
                <a:spcPts val="1725"/>
              </a:lnSpc>
              <a:buFont typeface="Arial"/>
              <a:buChar char="•"/>
              <a:tabLst>
                <a:tab pos="266224" algn="l"/>
                <a:tab pos="266700" algn="l"/>
              </a:tabLst>
            </a:pPr>
            <a:r>
              <a:rPr sz="1800" spc="-15" dirty="0">
                <a:solidFill>
                  <a:srgbClr val="7E7E7E"/>
                </a:solidFill>
                <a:latin typeface="Palatino Linotype"/>
                <a:cs typeface="Palatino Linotype"/>
              </a:rPr>
              <a:t>Java was </a:t>
            </a:r>
            <a:r>
              <a:rPr sz="1800" spc="-4" dirty="0">
                <a:solidFill>
                  <a:srgbClr val="7E7E7E"/>
                </a:solidFill>
                <a:latin typeface="Palatino Linotype"/>
                <a:cs typeface="Palatino Linotype"/>
              </a:rPr>
              <a:t>the buzzword in the </a:t>
            </a:r>
            <a:r>
              <a:rPr sz="1800" dirty="0">
                <a:solidFill>
                  <a:srgbClr val="7E7E7E"/>
                </a:solidFill>
                <a:latin typeface="Palatino Linotype"/>
                <a:cs typeface="Palatino Linotype"/>
              </a:rPr>
              <a:t>days when </a:t>
            </a:r>
            <a:r>
              <a:rPr sz="1800" spc="-4" dirty="0">
                <a:solidFill>
                  <a:srgbClr val="7E7E7E"/>
                </a:solidFill>
                <a:latin typeface="Palatino Linotype"/>
                <a:cs typeface="Palatino Linotype"/>
              </a:rPr>
              <a:t>LiveScript </a:t>
            </a:r>
            <a:r>
              <a:rPr sz="1800" spc="-15" dirty="0">
                <a:solidFill>
                  <a:srgbClr val="7E7E7E"/>
                </a:solidFill>
                <a:latin typeface="Palatino Linotype"/>
                <a:cs typeface="Palatino Linotype"/>
              </a:rPr>
              <a:t>was  </a:t>
            </a:r>
            <a:r>
              <a:rPr sz="1800" dirty="0">
                <a:solidFill>
                  <a:srgbClr val="7E7E7E"/>
                </a:solidFill>
                <a:latin typeface="Palatino Linotype"/>
                <a:cs typeface="Palatino Linotype"/>
              </a:rPr>
              <a:t>created, so </a:t>
            </a:r>
            <a:r>
              <a:rPr sz="1800" b="1" dirty="0">
                <a:solidFill>
                  <a:srgbClr val="7E7E7E"/>
                </a:solidFill>
                <a:latin typeface="Palatino Linotype"/>
                <a:cs typeface="Palatino Linotype"/>
              </a:rPr>
              <a:t>LiveScript </a:t>
            </a:r>
            <a:r>
              <a:rPr sz="1800" spc="-15" dirty="0">
                <a:solidFill>
                  <a:srgbClr val="7E7E7E"/>
                </a:solidFill>
                <a:latin typeface="Palatino Linotype"/>
                <a:cs typeface="Palatino Linotype"/>
              </a:rPr>
              <a:t>was </a:t>
            </a:r>
            <a:r>
              <a:rPr sz="1800" spc="-4" dirty="0">
                <a:solidFill>
                  <a:srgbClr val="7E7E7E"/>
                </a:solidFill>
                <a:latin typeface="Palatino Linotype"/>
                <a:cs typeface="Palatino Linotype"/>
              </a:rPr>
              <a:t>renamed into </a:t>
            </a:r>
            <a:r>
              <a:rPr sz="1800" b="1" spc="-4" dirty="0">
                <a:solidFill>
                  <a:srgbClr val="7E7E7E"/>
                </a:solidFill>
                <a:latin typeface="Palatino Linotype"/>
                <a:cs typeface="Palatino Linotype"/>
              </a:rPr>
              <a:t>JavaScript </a:t>
            </a:r>
            <a:r>
              <a:rPr sz="1800" spc="-4" dirty="0">
                <a:solidFill>
                  <a:srgbClr val="7E7E7E"/>
                </a:solidFill>
                <a:latin typeface="Palatino Linotype"/>
                <a:cs typeface="Palatino Linotype"/>
              </a:rPr>
              <a:t>in  the hope </a:t>
            </a:r>
            <a:r>
              <a:rPr sz="1800" dirty="0">
                <a:solidFill>
                  <a:srgbClr val="7E7E7E"/>
                </a:solidFill>
                <a:latin typeface="Palatino Linotype"/>
                <a:cs typeface="Palatino Linotype"/>
              </a:rPr>
              <a:t>of </a:t>
            </a:r>
            <a:r>
              <a:rPr sz="1800" spc="-4" dirty="0">
                <a:solidFill>
                  <a:srgbClr val="7E7E7E"/>
                </a:solidFill>
                <a:latin typeface="Palatino Linotype"/>
                <a:cs typeface="Palatino Linotype"/>
              </a:rPr>
              <a:t>catching the </a:t>
            </a:r>
            <a:r>
              <a:rPr sz="1800" spc="-30" dirty="0">
                <a:solidFill>
                  <a:srgbClr val="7E7E7E"/>
                </a:solidFill>
                <a:latin typeface="Palatino Linotype"/>
                <a:cs typeface="Palatino Linotype"/>
              </a:rPr>
              <a:t>media’s</a:t>
            </a:r>
            <a:r>
              <a:rPr sz="1800" spc="11" dirty="0">
                <a:solidFill>
                  <a:srgbClr val="7E7E7E"/>
                </a:solidFill>
                <a:latin typeface="Palatino Linotype"/>
                <a:cs typeface="Palatino Linotype"/>
              </a:rPr>
              <a:t> </a:t>
            </a:r>
            <a:r>
              <a:rPr sz="1800" spc="-4" dirty="0">
                <a:solidFill>
                  <a:srgbClr val="7E7E7E"/>
                </a:solidFill>
                <a:latin typeface="Palatino Linotype"/>
                <a:cs typeface="Palatino Linotype"/>
              </a:rPr>
              <a:t>interest.</a:t>
            </a:r>
            <a:endParaRPr sz="1800" dirty="0">
              <a:latin typeface="Palatino Linotype"/>
              <a:cs typeface="Palatino Linotype"/>
            </a:endParaRPr>
          </a:p>
          <a:p>
            <a:pPr>
              <a:spcBef>
                <a:spcPts val="26"/>
              </a:spcBef>
            </a:pPr>
            <a:endParaRPr sz="1875" dirty="0">
              <a:latin typeface="Times New Roman"/>
              <a:cs typeface="Times New Roman"/>
            </a:endParaRPr>
          </a:p>
          <a:p>
            <a:pPr marL="9525"/>
            <a:r>
              <a:rPr sz="1800" dirty="0">
                <a:solidFill>
                  <a:srgbClr val="7E7E7E"/>
                </a:solidFill>
                <a:latin typeface="Palatino Linotype"/>
                <a:cs typeface="Palatino Linotype"/>
              </a:rPr>
              <a:t>But </a:t>
            </a:r>
            <a:r>
              <a:rPr sz="1800" spc="-4" dirty="0">
                <a:solidFill>
                  <a:srgbClr val="7E7E7E"/>
                </a:solidFill>
                <a:latin typeface="Palatino Linotype"/>
                <a:cs typeface="Palatino Linotype"/>
              </a:rPr>
              <a:t>from confusion </a:t>
            </a:r>
            <a:r>
              <a:rPr sz="1800" dirty="0">
                <a:solidFill>
                  <a:srgbClr val="7E7E7E"/>
                </a:solidFill>
                <a:latin typeface="Palatino Linotype"/>
                <a:cs typeface="Palatino Linotype"/>
              </a:rPr>
              <a:t>came</a:t>
            </a:r>
            <a:r>
              <a:rPr sz="1800" spc="8" dirty="0">
                <a:solidFill>
                  <a:srgbClr val="7E7E7E"/>
                </a:solidFill>
                <a:latin typeface="Palatino Linotype"/>
                <a:cs typeface="Palatino Linotype"/>
              </a:rPr>
              <a:t> </a:t>
            </a:r>
            <a:r>
              <a:rPr sz="1800" spc="-4" dirty="0">
                <a:solidFill>
                  <a:srgbClr val="7E7E7E"/>
                </a:solidFill>
                <a:latin typeface="Palatino Linotype"/>
                <a:cs typeface="Palatino Linotype"/>
              </a:rPr>
              <a:t>misunderstanding…</a:t>
            </a:r>
            <a:endParaRPr sz="1800" dirty="0">
              <a:latin typeface="Palatino Linotype"/>
              <a:cs typeface="Palatino Linotype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246495" y="3759326"/>
            <a:ext cx="1080134" cy="108013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50"/>
          </a:p>
        </p:txBody>
      </p:sp>
    </p:spTree>
    <p:extLst>
      <p:ext uri="{BB962C8B-B14F-4D97-AF65-F5344CB8AC3E}">
        <p14:creationId xmlns:p14="http://schemas.microsoft.com/office/powerpoint/2010/main" val="402810817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4147950" y="1100722"/>
            <a:ext cx="1431035" cy="153390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952725" y="88946"/>
            <a:ext cx="6390450" cy="575350"/>
          </a:xfrm>
          <a:prstGeom prst="rect">
            <a:avLst/>
          </a:prstGeom>
        </p:spPr>
        <p:txBody>
          <a:bodyPr spcFirstLastPara="1" vert="horz" wrap="square" lIns="0" tIns="9525" rIns="0" bIns="0" rtlCol="0" anchor="t" anchorCtr="0">
            <a:spAutoFit/>
          </a:bodyPr>
          <a:lstStyle/>
          <a:p>
            <a:pPr marL="9525">
              <a:spcBef>
                <a:spcPts val="75"/>
              </a:spcBef>
              <a:tabLst>
                <a:tab pos="3896201" algn="l"/>
              </a:tabLst>
            </a:pPr>
            <a:r>
              <a:rPr b="1" spc="-4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JavaScrip</a:t>
            </a:r>
            <a:r>
              <a:rPr b="1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t</a:t>
            </a:r>
            <a:r>
              <a:rPr b="1" spc="19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b="1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≠</a:t>
            </a:r>
            <a:r>
              <a:rPr lang="en-US" b="1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lang="en-US" b="1" spc="-4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J</a:t>
            </a:r>
            <a:r>
              <a:rPr b="1" spc="-4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ava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body" idx="1"/>
          </p:nvPr>
        </p:nvSpPr>
        <p:spPr>
          <a:xfrm>
            <a:off x="1248218" y="1279171"/>
            <a:ext cx="6390450" cy="2254784"/>
          </a:xfrm>
          <a:prstGeom prst="rect">
            <a:avLst/>
          </a:prstGeom>
        </p:spPr>
        <p:txBody>
          <a:bodyPr spcFirstLastPara="1" vert="horz" wrap="square" lIns="0" tIns="86678" rIns="0" bIns="0" rtlCol="0" anchor="t" anchorCtr="0">
            <a:spAutoFit/>
          </a:bodyPr>
          <a:lstStyle/>
          <a:p>
            <a:pPr marL="2697480" indent="-257175">
              <a:lnSpc>
                <a:spcPct val="100000"/>
              </a:lnSpc>
              <a:spcBef>
                <a:spcPts val="683"/>
              </a:spcBef>
              <a:buFont typeface="Arial"/>
              <a:buChar char="•"/>
              <a:tabLst>
                <a:tab pos="2697003" algn="l"/>
                <a:tab pos="2697480" algn="l"/>
              </a:tabLst>
            </a:pPr>
            <a:r>
              <a:rPr sz="2000" spc="-8" dirty="0">
                <a:solidFill>
                  <a:srgbClr val="9D1E22"/>
                </a:solidFill>
              </a:rPr>
              <a:t>JavaScript </a:t>
            </a:r>
            <a:r>
              <a:rPr sz="2000" spc="-4" dirty="0">
                <a:latin typeface="Palatino Linotype"/>
                <a:cs typeface="Palatino Linotype"/>
              </a:rPr>
              <a:t>is </a:t>
            </a:r>
            <a:r>
              <a:rPr sz="2000" spc="-4" dirty="0"/>
              <a:t>NOT </a:t>
            </a:r>
            <a:r>
              <a:rPr sz="2000" spc="-4" dirty="0">
                <a:latin typeface="Palatino Linotype"/>
                <a:cs typeface="Palatino Linotype"/>
              </a:rPr>
              <a:t>a</a:t>
            </a:r>
            <a:r>
              <a:rPr sz="2000" spc="19" dirty="0">
                <a:latin typeface="Palatino Linotype"/>
                <a:cs typeface="Palatino Linotype"/>
              </a:rPr>
              <a:t> </a:t>
            </a:r>
            <a:r>
              <a:rPr sz="2000" spc="-23" dirty="0">
                <a:latin typeface="Palatino Linotype"/>
                <a:cs typeface="Palatino Linotype"/>
              </a:rPr>
              <a:t>Java</a:t>
            </a:r>
          </a:p>
          <a:p>
            <a:pPr marL="2697480" indent="-257175">
              <a:lnSpc>
                <a:spcPct val="100000"/>
              </a:lnSpc>
              <a:spcBef>
                <a:spcPts val="615"/>
              </a:spcBef>
              <a:buFont typeface="Arial"/>
              <a:buChar char="•"/>
              <a:tabLst>
                <a:tab pos="2697003" algn="l"/>
                <a:tab pos="2697480" algn="l"/>
              </a:tabLst>
            </a:pPr>
            <a:r>
              <a:rPr sz="2000" spc="-4" dirty="0"/>
              <a:t>It </a:t>
            </a:r>
            <a:r>
              <a:rPr sz="2000" spc="-4" dirty="0">
                <a:latin typeface="Palatino Linotype"/>
                <a:cs typeface="Palatino Linotype"/>
              </a:rPr>
              <a:t>is </a:t>
            </a:r>
            <a:r>
              <a:rPr sz="2000" spc="-4" dirty="0"/>
              <a:t>NOT </a:t>
            </a:r>
            <a:r>
              <a:rPr sz="2000" spc="-4" dirty="0">
                <a:latin typeface="Palatino Linotype"/>
                <a:cs typeface="Palatino Linotype"/>
              </a:rPr>
              <a:t>a light </a:t>
            </a:r>
            <a:r>
              <a:rPr sz="2000" spc="-11" dirty="0">
                <a:latin typeface="Palatino Linotype"/>
                <a:cs typeface="Palatino Linotype"/>
              </a:rPr>
              <a:t>version</a:t>
            </a:r>
            <a:r>
              <a:rPr sz="2000" spc="-34" dirty="0">
                <a:latin typeface="Palatino Linotype"/>
                <a:cs typeface="Palatino Linotype"/>
              </a:rPr>
              <a:t> </a:t>
            </a:r>
            <a:r>
              <a:rPr sz="2000" spc="-4" dirty="0">
                <a:latin typeface="Palatino Linotype"/>
                <a:cs typeface="Palatino Linotype"/>
              </a:rPr>
              <a:t>of</a:t>
            </a:r>
          </a:p>
          <a:p>
            <a:pPr marL="2697480">
              <a:lnSpc>
                <a:spcPct val="100000"/>
              </a:lnSpc>
            </a:pPr>
            <a:r>
              <a:rPr sz="2000" spc="-23" dirty="0">
                <a:latin typeface="Palatino Linotype"/>
                <a:cs typeface="Palatino Linotype"/>
              </a:rPr>
              <a:t>Java</a:t>
            </a:r>
          </a:p>
          <a:p>
            <a:pPr marL="2697480" indent="-257175">
              <a:lnSpc>
                <a:spcPct val="100000"/>
              </a:lnSpc>
              <a:spcBef>
                <a:spcPts val="611"/>
              </a:spcBef>
              <a:buFont typeface="Arial"/>
              <a:buChar char="•"/>
              <a:tabLst>
                <a:tab pos="2697003" algn="l"/>
                <a:tab pos="2697480" algn="l"/>
              </a:tabLst>
            </a:pPr>
            <a:r>
              <a:rPr sz="2000" spc="-4" dirty="0"/>
              <a:t>It </a:t>
            </a:r>
            <a:r>
              <a:rPr sz="2000" spc="-30" dirty="0">
                <a:latin typeface="Palatino Linotype"/>
                <a:cs typeface="Palatino Linotype"/>
              </a:rPr>
              <a:t>was </a:t>
            </a:r>
            <a:r>
              <a:rPr sz="2000" spc="-4" dirty="0"/>
              <a:t>NOT </a:t>
            </a:r>
            <a:r>
              <a:rPr sz="2000" spc="-4" dirty="0">
                <a:latin typeface="Palatino Linotype"/>
                <a:cs typeface="Palatino Linotype"/>
              </a:rPr>
              <a:t>based on</a:t>
            </a:r>
            <a:r>
              <a:rPr sz="2000" b="0" dirty="0">
                <a:latin typeface="Palatino Linotype"/>
                <a:cs typeface="Palatino Linotype"/>
              </a:rPr>
              <a:t> </a:t>
            </a:r>
            <a:r>
              <a:rPr sz="2000" spc="-23" dirty="0">
                <a:latin typeface="Palatino Linotype"/>
                <a:cs typeface="Palatino Linotype"/>
              </a:rPr>
              <a:t>Java</a:t>
            </a:r>
          </a:p>
          <a:p>
            <a:pPr marL="2697480" marR="124301" indent="-257175">
              <a:lnSpc>
                <a:spcPct val="100000"/>
              </a:lnSpc>
              <a:spcBef>
                <a:spcPts val="614"/>
              </a:spcBef>
              <a:buFont typeface="Arial"/>
              <a:buChar char="•"/>
              <a:tabLst>
                <a:tab pos="2697003" algn="l"/>
                <a:tab pos="2697480" algn="l"/>
              </a:tabLst>
            </a:pPr>
            <a:r>
              <a:rPr sz="2000" spc="-4" dirty="0"/>
              <a:t>It </a:t>
            </a:r>
            <a:r>
              <a:rPr sz="2000" spc="-4" dirty="0">
                <a:latin typeface="Palatino Linotype"/>
                <a:cs typeface="Palatino Linotype"/>
              </a:rPr>
              <a:t>does </a:t>
            </a:r>
            <a:r>
              <a:rPr sz="2000" spc="-4" dirty="0"/>
              <a:t>NOT </a:t>
            </a:r>
            <a:r>
              <a:rPr sz="2000" spc="-4" dirty="0">
                <a:latin typeface="Palatino Linotype"/>
                <a:cs typeface="Palatino Linotype"/>
              </a:rPr>
              <a:t>matter if </a:t>
            </a:r>
            <a:r>
              <a:rPr sz="2000" spc="-19" dirty="0">
                <a:latin typeface="Palatino Linotype"/>
                <a:cs typeface="Palatino Linotype"/>
              </a:rPr>
              <a:t>you  </a:t>
            </a:r>
            <a:r>
              <a:rPr sz="2000" spc="-8" dirty="0">
                <a:latin typeface="Palatino Linotype"/>
                <a:cs typeface="Palatino Linotype"/>
              </a:rPr>
              <a:t>know </a:t>
            </a:r>
            <a:r>
              <a:rPr sz="2000" spc="-23" dirty="0">
                <a:latin typeface="Palatino Linotype"/>
                <a:cs typeface="Palatino Linotype"/>
              </a:rPr>
              <a:t>Java</a:t>
            </a:r>
          </a:p>
        </p:txBody>
      </p:sp>
      <p:sp>
        <p:nvSpPr>
          <p:cNvPr id="7" name="object 7"/>
          <p:cNvSpPr/>
          <p:nvPr/>
        </p:nvSpPr>
        <p:spPr>
          <a:xfrm>
            <a:off x="1513332" y="1707641"/>
            <a:ext cx="2051685" cy="13898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50"/>
          </a:p>
        </p:txBody>
      </p:sp>
    </p:spTree>
    <p:extLst>
      <p:ext uri="{BB962C8B-B14F-4D97-AF65-F5344CB8AC3E}">
        <p14:creationId xmlns:p14="http://schemas.microsoft.com/office/powerpoint/2010/main" val="141845757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450626" y="78382"/>
            <a:ext cx="3877229" cy="645690"/>
          </a:xfrm>
          <a:prstGeom prst="rect">
            <a:avLst/>
          </a:prstGeom>
        </p:spPr>
        <p:txBody>
          <a:bodyPr spcFirstLastPara="1" vert="horz" wrap="square" lIns="0" tIns="9525" rIns="0" bIns="0" rtlCol="0" anchor="t" anchorCtr="0">
            <a:spAutoFit/>
          </a:bodyPr>
          <a:lstStyle/>
          <a:p>
            <a:pPr marL="9525">
              <a:spcBef>
                <a:spcPts val="75"/>
              </a:spcBef>
            </a:pPr>
            <a:r>
              <a:rPr sz="4050" b="1" spc="-15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  <a:cs typeface="Palatino Linotype"/>
              </a:rPr>
              <a:t>JavaScript</a:t>
            </a:r>
            <a:endParaRPr sz="4050" b="1" dirty="0">
              <a:solidFill>
                <a:schemeClr val="bg1"/>
              </a:solidFill>
              <a:latin typeface="Roboto Slab" panose="020B0604020202020204" charset="0"/>
              <a:ea typeface="Roboto Slab" panose="020B0604020202020204" charset="0"/>
              <a:cs typeface="Palatino Linotyp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573759" y="1488282"/>
            <a:ext cx="3566636" cy="2549255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L="9049" marR="3810" indent="-1905" algn="ctr">
              <a:spcBef>
                <a:spcPts val="79"/>
              </a:spcBef>
            </a:pPr>
            <a:r>
              <a:rPr sz="3300" dirty="0">
                <a:solidFill>
                  <a:srgbClr val="7E7E7E"/>
                </a:solidFill>
                <a:latin typeface="Palatino Linotype"/>
                <a:cs typeface="Palatino Linotype"/>
              </a:rPr>
              <a:t>Classic </a:t>
            </a:r>
            <a:r>
              <a:rPr sz="3300" spc="-11" dirty="0">
                <a:solidFill>
                  <a:srgbClr val="9D1E22"/>
                </a:solidFill>
                <a:latin typeface="Palatino Linotype"/>
                <a:cs typeface="Palatino Linotype"/>
              </a:rPr>
              <a:t>JavaScript  </a:t>
            </a:r>
            <a:r>
              <a:rPr sz="3300" spc="-4" dirty="0">
                <a:solidFill>
                  <a:srgbClr val="7E7E7E"/>
                </a:solidFill>
                <a:latin typeface="Palatino Linotype"/>
                <a:cs typeface="Palatino Linotype"/>
              </a:rPr>
              <a:t>is </a:t>
            </a:r>
            <a:r>
              <a:rPr sz="3300" dirty="0">
                <a:solidFill>
                  <a:srgbClr val="7E7E7E"/>
                </a:solidFill>
                <a:latin typeface="Palatino Linotype"/>
                <a:cs typeface="Palatino Linotype"/>
              </a:rPr>
              <a:t>a client-side  </a:t>
            </a:r>
            <a:r>
              <a:rPr sz="3300" spc="-4" dirty="0">
                <a:solidFill>
                  <a:srgbClr val="7E7E7E"/>
                </a:solidFill>
                <a:latin typeface="Palatino Linotype"/>
                <a:cs typeface="Palatino Linotype"/>
              </a:rPr>
              <a:t>language used to  </a:t>
            </a:r>
            <a:r>
              <a:rPr sz="3300" dirty="0">
                <a:solidFill>
                  <a:srgbClr val="7E7E7E"/>
                </a:solidFill>
                <a:latin typeface="Palatino Linotype"/>
                <a:cs typeface="Palatino Linotype"/>
              </a:rPr>
              <a:t>add </a:t>
            </a:r>
            <a:r>
              <a:rPr sz="3300" spc="-4" dirty="0">
                <a:solidFill>
                  <a:srgbClr val="7E7E7E"/>
                </a:solidFill>
                <a:latin typeface="Palatino Linotype"/>
                <a:cs typeface="Palatino Linotype"/>
              </a:rPr>
              <a:t>interactivity</a:t>
            </a:r>
            <a:r>
              <a:rPr sz="3300" spc="-75" dirty="0">
                <a:solidFill>
                  <a:srgbClr val="7E7E7E"/>
                </a:solidFill>
                <a:latin typeface="Palatino Linotype"/>
                <a:cs typeface="Palatino Linotype"/>
              </a:rPr>
              <a:t> </a:t>
            </a:r>
            <a:r>
              <a:rPr sz="3300" spc="-4" dirty="0">
                <a:solidFill>
                  <a:srgbClr val="7E7E7E"/>
                </a:solidFill>
                <a:latin typeface="Palatino Linotype"/>
                <a:cs typeface="Palatino Linotype"/>
              </a:rPr>
              <a:t>to  </a:t>
            </a:r>
            <a:r>
              <a:rPr sz="3300" spc="-15" dirty="0">
                <a:solidFill>
                  <a:srgbClr val="7E7E7E"/>
                </a:solidFill>
                <a:latin typeface="Palatino Linotype"/>
                <a:cs typeface="Palatino Linotype"/>
              </a:rPr>
              <a:t>your</a:t>
            </a:r>
            <a:r>
              <a:rPr sz="3300" spc="-30" dirty="0">
                <a:solidFill>
                  <a:srgbClr val="7E7E7E"/>
                </a:solidFill>
                <a:latin typeface="Palatino Linotype"/>
                <a:cs typeface="Palatino Linotype"/>
              </a:rPr>
              <a:t> </a:t>
            </a:r>
            <a:r>
              <a:rPr sz="3300" spc="-8" dirty="0">
                <a:solidFill>
                  <a:srgbClr val="7E7E7E"/>
                </a:solidFill>
                <a:latin typeface="Palatino Linotype"/>
                <a:cs typeface="Palatino Linotype"/>
              </a:rPr>
              <a:t>web-pages</a:t>
            </a:r>
            <a:endParaRPr sz="33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294375" y="1529333"/>
            <a:ext cx="2388870" cy="27123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6" name="object 6"/>
          <p:cNvSpPr txBox="1"/>
          <p:nvPr/>
        </p:nvSpPr>
        <p:spPr>
          <a:xfrm>
            <a:off x="5637561" y="1656016"/>
            <a:ext cx="1706880" cy="3558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2250" spc="-49" dirty="0">
                <a:solidFill>
                  <a:srgbClr val="FFFFFF"/>
                </a:solidFill>
                <a:latin typeface="Palatino Linotype"/>
                <a:cs typeface="Palatino Linotype"/>
              </a:rPr>
              <a:t>Web</a:t>
            </a:r>
            <a:r>
              <a:rPr sz="2250" spc="-64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2250" dirty="0">
                <a:solidFill>
                  <a:srgbClr val="FFFFFF"/>
                </a:solidFill>
                <a:latin typeface="Palatino Linotype"/>
                <a:cs typeface="Palatino Linotype"/>
              </a:rPr>
              <a:t>Browser</a:t>
            </a:r>
            <a:endParaRPr sz="2250">
              <a:latin typeface="Palatino Linotype"/>
              <a:cs typeface="Palatino Linotype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423535" y="2258567"/>
            <a:ext cx="2130551" cy="178422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8" name="object 8"/>
          <p:cNvSpPr txBox="1"/>
          <p:nvPr/>
        </p:nvSpPr>
        <p:spPr>
          <a:xfrm>
            <a:off x="5862256" y="2380069"/>
            <a:ext cx="1254919" cy="3558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2250" spc="-53" dirty="0">
                <a:solidFill>
                  <a:srgbClr val="283658"/>
                </a:solidFill>
                <a:latin typeface="Palatino Linotype"/>
                <a:cs typeface="Palatino Linotype"/>
              </a:rPr>
              <a:t>Web</a:t>
            </a:r>
            <a:r>
              <a:rPr sz="2250" spc="-64" dirty="0">
                <a:solidFill>
                  <a:srgbClr val="283658"/>
                </a:solidFill>
                <a:latin typeface="Palatino Linotype"/>
                <a:cs typeface="Palatino Linotype"/>
              </a:rPr>
              <a:t> </a:t>
            </a:r>
            <a:r>
              <a:rPr sz="2250" spc="-19" dirty="0">
                <a:solidFill>
                  <a:srgbClr val="283658"/>
                </a:solidFill>
                <a:latin typeface="Palatino Linotype"/>
                <a:cs typeface="Palatino Linotype"/>
              </a:rPr>
              <a:t>Page</a:t>
            </a:r>
            <a:endParaRPr sz="2250">
              <a:latin typeface="Palatino Linotype"/>
              <a:cs typeface="Palatino Linotype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626989" y="2963799"/>
            <a:ext cx="1723644" cy="87896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10" name="object 10"/>
          <p:cNvSpPr txBox="1"/>
          <p:nvPr/>
        </p:nvSpPr>
        <p:spPr>
          <a:xfrm>
            <a:off x="5844254" y="3081147"/>
            <a:ext cx="1290638" cy="3558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2250" spc="-11" dirty="0">
                <a:solidFill>
                  <a:srgbClr val="681317"/>
                </a:solidFill>
                <a:latin typeface="Palatino Linotype"/>
                <a:cs typeface="Palatino Linotype"/>
              </a:rPr>
              <a:t>JavaScript</a:t>
            </a:r>
            <a:endParaRPr sz="2250">
              <a:latin typeface="Palatino Linotype"/>
              <a:cs typeface="Palatino Linotype"/>
            </a:endParaRPr>
          </a:p>
        </p:txBody>
      </p:sp>
    </p:spTree>
    <p:extLst>
      <p:ext uri="{BB962C8B-B14F-4D97-AF65-F5344CB8AC3E}">
        <p14:creationId xmlns:p14="http://schemas.microsoft.com/office/powerpoint/2010/main" val="298781893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70482" y="1384172"/>
            <a:ext cx="4848606" cy="314896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5" name="object 5"/>
          <p:cNvSpPr txBox="1"/>
          <p:nvPr/>
        </p:nvSpPr>
        <p:spPr>
          <a:xfrm>
            <a:off x="663875" y="15649"/>
            <a:ext cx="7066961" cy="54059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>
              <a:lnSpc>
                <a:spcPts val="4605"/>
              </a:lnSpc>
              <a:spcBef>
                <a:spcPts val="75"/>
              </a:spcBef>
              <a:tabLst>
                <a:tab pos="1366838" algn="l"/>
                <a:tab pos="2161223" algn="l"/>
              </a:tabLst>
            </a:pPr>
            <a:r>
              <a:rPr sz="2800" b="1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  <a:cs typeface="Palatino Linotype"/>
              </a:rPr>
              <a:t>What	</a:t>
            </a:r>
            <a:r>
              <a:rPr sz="2800" b="1" spc="-41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  <a:cs typeface="Palatino Linotype"/>
              </a:rPr>
              <a:t>we	</a:t>
            </a:r>
            <a:r>
              <a:rPr sz="2800" b="1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  <a:cs typeface="Palatino Linotype"/>
              </a:rPr>
              <a:t>can do</a:t>
            </a:r>
            <a:r>
              <a:rPr sz="2800" b="1" spc="-75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  <a:cs typeface="Palatino Linotype"/>
              </a:rPr>
              <a:t> </a:t>
            </a:r>
            <a:r>
              <a:rPr sz="2800" b="1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  <a:cs typeface="Palatino Linotype"/>
              </a:rPr>
              <a:t>with</a:t>
            </a:r>
            <a:r>
              <a:rPr lang="en-US" sz="2800" b="1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  <a:cs typeface="Palatino Linotype"/>
              </a:rPr>
              <a:t> </a:t>
            </a:r>
            <a:r>
              <a:rPr sz="2800" b="1" spc="-11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  <a:cs typeface="Palatino Linotype"/>
              </a:rPr>
              <a:t>JavaScript?</a:t>
            </a:r>
            <a:endParaRPr sz="2800" b="1" dirty="0">
              <a:solidFill>
                <a:schemeClr val="bg1"/>
              </a:solidFill>
              <a:latin typeface="Roboto Slab" panose="020B0604020202020204" charset="0"/>
              <a:ea typeface="Roboto Slab" panose="020B0604020202020204" charset="0"/>
              <a:cs typeface="Palatino Linotype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378387" y="1732597"/>
            <a:ext cx="2414111" cy="1901666"/>
          </a:xfrm>
          <a:custGeom>
            <a:avLst/>
            <a:gdLst/>
            <a:ahLst/>
            <a:cxnLst/>
            <a:rect l="l" t="t" r="r" b="b"/>
            <a:pathLst>
              <a:path w="3218815" h="2535554">
                <a:moveTo>
                  <a:pt x="2918714" y="735584"/>
                </a:moveTo>
                <a:lnTo>
                  <a:pt x="299973" y="735584"/>
                </a:lnTo>
                <a:lnTo>
                  <a:pt x="251331" y="739511"/>
                </a:lnTo>
                <a:lnTo>
                  <a:pt x="205183" y="750882"/>
                </a:lnTo>
                <a:lnTo>
                  <a:pt x="162146" y="769078"/>
                </a:lnTo>
                <a:lnTo>
                  <a:pt x="122840" y="793479"/>
                </a:lnTo>
                <a:lnTo>
                  <a:pt x="87884" y="823468"/>
                </a:lnTo>
                <a:lnTo>
                  <a:pt x="57895" y="858424"/>
                </a:lnTo>
                <a:lnTo>
                  <a:pt x="33494" y="897730"/>
                </a:lnTo>
                <a:lnTo>
                  <a:pt x="15298" y="940767"/>
                </a:lnTo>
                <a:lnTo>
                  <a:pt x="3927" y="986915"/>
                </a:lnTo>
                <a:lnTo>
                  <a:pt x="0" y="1035558"/>
                </a:lnTo>
                <a:lnTo>
                  <a:pt x="0" y="2235454"/>
                </a:lnTo>
                <a:lnTo>
                  <a:pt x="3927" y="2284096"/>
                </a:lnTo>
                <a:lnTo>
                  <a:pt x="15298" y="2330244"/>
                </a:lnTo>
                <a:lnTo>
                  <a:pt x="33494" y="2373281"/>
                </a:lnTo>
                <a:lnTo>
                  <a:pt x="57895" y="2412587"/>
                </a:lnTo>
                <a:lnTo>
                  <a:pt x="87883" y="2447544"/>
                </a:lnTo>
                <a:lnTo>
                  <a:pt x="122840" y="2477532"/>
                </a:lnTo>
                <a:lnTo>
                  <a:pt x="162146" y="2501933"/>
                </a:lnTo>
                <a:lnTo>
                  <a:pt x="205183" y="2520129"/>
                </a:lnTo>
                <a:lnTo>
                  <a:pt x="251331" y="2531500"/>
                </a:lnTo>
                <a:lnTo>
                  <a:pt x="299973" y="2535428"/>
                </a:lnTo>
                <a:lnTo>
                  <a:pt x="2918714" y="2535428"/>
                </a:lnTo>
                <a:lnTo>
                  <a:pt x="2967356" y="2531500"/>
                </a:lnTo>
                <a:lnTo>
                  <a:pt x="3013504" y="2520129"/>
                </a:lnTo>
                <a:lnTo>
                  <a:pt x="3056541" y="2501933"/>
                </a:lnTo>
                <a:lnTo>
                  <a:pt x="3095847" y="2477532"/>
                </a:lnTo>
                <a:lnTo>
                  <a:pt x="3130803" y="2447544"/>
                </a:lnTo>
                <a:lnTo>
                  <a:pt x="3160792" y="2412587"/>
                </a:lnTo>
                <a:lnTo>
                  <a:pt x="3185193" y="2373281"/>
                </a:lnTo>
                <a:lnTo>
                  <a:pt x="3203389" y="2330244"/>
                </a:lnTo>
                <a:lnTo>
                  <a:pt x="3214760" y="2284096"/>
                </a:lnTo>
                <a:lnTo>
                  <a:pt x="3218688" y="2235454"/>
                </a:lnTo>
                <a:lnTo>
                  <a:pt x="3218688" y="1035558"/>
                </a:lnTo>
                <a:lnTo>
                  <a:pt x="3214760" y="986915"/>
                </a:lnTo>
                <a:lnTo>
                  <a:pt x="3203389" y="940767"/>
                </a:lnTo>
                <a:lnTo>
                  <a:pt x="3185193" y="897730"/>
                </a:lnTo>
                <a:lnTo>
                  <a:pt x="3160792" y="858424"/>
                </a:lnTo>
                <a:lnTo>
                  <a:pt x="3130804" y="823468"/>
                </a:lnTo>
                <a:lnTo>
                  <a:pt x="3095847" y="793479"/>
                </a:lnTo>
                <a:lnTo>
                  <a:pt x="3056541" y="769078"/>
                </a:lnTo>
                <a:lnTo>
                  <a:pt x="3013504" y="750882"/>
                </a:lnTo>
                <a:lnTo>
                  <a:pt x="2967356" y="739511"/>
                </a:lnTo>
                <a:lnTo>
                  <a:pt x="2918714" y="735584"/>
                </a:lnTo>
                <a:close/>
              </a:path>
              <a:path w="3218815" h="2535554">
                <a:moveTo>
                  <a:pt x="1618234" y="0"/>
                </a:moveTo>
                <a:lnTo>
                  <a:pt x="1877567" y="735584"/>
                </a:lnTo>
                <a:lnTo>
                  <a:pt x="2682240" y="735584"/>
                </a:lnTo>
                <a:lnTo>
                  <a:pt x="161823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7" name="object 7"/>
          <p:cNvSpPr/>
          <p:nvPr/>
        </p:nvSpPr>
        <p:spPr>
          <a:xfrm>
            <a:off x="5378387" y="1732597"/>
            <a:ext cx="2414111" cy="1901666"/>
          </a:xfrm>
          <a:custGeom>
            <a:avLst/>
            <a:gdLst/>
            <a:ahLst/>
            <a:cxnLst/>
            <a:rect l="l" t="t" r="r" b="b"/>
            <a:pathLst>
              <a:path w="3218815" h="2535554">
                <a:moveTo>
                  <a:pt x="0" y="1035558"/>
                </a:moveTo>
                <a:lnTo>
                  <a:pt x="3927" y="986915"/>
                </a:lnTo>
                <a:lnTo>
                  <a:pt x="15298" y="940767"/>
                </a:lnTo>
                <a:lnTo>
                  <a:pt x="33494" y="897730"/>
                </a:lnTo>
                <a:lnTo>
                  <a:pt x="57895" y="858424"/>
                </a:lnTo>
                <a:lnTo>
                  <a:pt x="87884" y="823468"/>
                </a:lnTo>
                <a:lnTo>
                  <a:pt x="122840" y="793479"/>
                </a:lnTo>
                <a:lnTo>
                  <a:pt x="162146" y="769078"/>
                </a:lnTo>
                <a:lnTo>
                  <a:pt x="205183" y="750882"/>
                </a:lnTo>
                <a:lnTo>
                  <a:pt x="251331" y="739511"/>
                </a:lnTo>
                <a:lnTo>
                  <a:pt x="299973" y="735584"/>
                </a:lnTo>
                <a:lnTo>
                  <a:pt x="1877567" y="735584"/>
                </a:lnTo>
                <a:lnTo>
                  <a:pt x="1618234" y="0"/>
                </a:lnTo>
                <a:lnTo>
                  <a:pt x="2682240" y="735584"/>
                </a:lnTo>
                <a:lnTo>
                  <a:pt x="2918714" y="735584"/>
                </a:lnTo>
                <a:lnTo>
                  <a:pt x="2967356" y="739511"/>
                </a:lnTo>
                <a:lnTo>
                  <a:pt x="3013504" y="750882"/>
                </a:lnTo>
                <a:lnTo>
                  <a:pt x="3056541" y="769078"/>
                </a:lnTo>
                <a:lnTo>
                  <a:pt x="3095847" y="793479"/>
                </a:lnTo>
                <a:lnTo>
                  <a:pt x="3130804" y="823468"/>
                </a:lnTo>
                <a:lnTo>
                  <a:pt x="3160792" y="858424"/>
                </a:lnTo>
                <a:lnTo>
                  <a:pt x="3185193" y="897730"/>
                </a:lnTo>
                <a:lnTo>
                  <a:pt x="3203389" y="940767"/>
                </a:lnTo>
                <a:lnTo>
                  <a:pt x="3214760" y="986915"/>
                </a:lnTo>
                <a:lnTo>
                  <a:pt x="3218688" y="1035558"/>
                </a:lnTo>
                <a:lnTo>
                  <a:pt x="3218688" y="1485519"/>
                </a:lnTo>
                <a:lnTo>
                  <a:pt x="3218688" y="2235454"/>
                </a:lnTo>
                <a:lnTo>
                  <a:pt x="3214760" y="2284096"/>
                </a:lnTo>
                <a:lnTo>
                  <a:pt x="3203389" y="2330244"/>
                </a:lnTo>
                <a:lnTo>
                  <a:pt x="3185193" y="2373281"/>
                </a:lnTo>
                <a:lnTo>
                  <a:pt x="3160792" y="2412587"/>
                </a:lnTo>
                <a:lnTo>
                  <a:pt x="3130803" y="2447544"/>
                </a:lnTo>
                <a:lnTo>
                  <a:pt x="3095847" y="2477532"/>
                </a:lnTo>
                <a:lnTo>
                  <a:pt x="3056541" y="2501933"/>
                </a:lnTo>
                <a:lnTo>
                  <a:pt x="3013504" y="2520129"/>
                </a:lnTo>
                <a:lnTo>
                  <a:pt x="2967356" y="2531500"/>
                </a:lnTo>
                <a:lnTo>
                  <a:pt x="2918714" y="2535428"/>
                </a:lnTo>
                <a:lnTo>
                  <a:pt x="2682240" y="2535428"/>
                </a:lnTo>
                <a:lnTo>
                  <a:pt x="1877567" y="2535428"/>
                </a:lnTo>
                <a:lnTo>
                  <a:pt x="299973" y="2535428"/>
                </a:lnTo>
                <a:lnTo>
                  <a:pt x="251331" y="2531500"/>
                </a:lnTo>
                <a:lnTo>
                  <a:pt x="205183" y="2520129"/>
                </a:lnTo>
                <a:lnTo>
                  <a:pt x="162146" y="2501933"/>
                </a:lnTo>
                <a:lnTo>
                  <a:pt x="122840" y="2477532"/>
                </a:lnTo>
                <a:lnTo>
                  <a:pt x="87883" y="2447544"/>
                </a:lnTo>
                <a:lnTo>
                  <a:pt x="57895" y="2412587"/>
                </a:lnTo>
                <a:lnTo>
                  <a:pt x="33494" y="2373281"/>
                </a:lnTo>
                <a:lnTo>
                  <a:pt x="15298" y="2330244"/>
                </a:lnTo>
                <a:lnTo>
                  <a:pt x="3927" y="2284096"/>
                </a:lnTo>
                <a:lnTo>
                  <a:pt x="0" y="2235454"/>
                </a:lnTo>
                <a:lnTo>
                  <a:pt x="0" y="1485519"/>
                </a:lnTo>
                <a:lnTo>
                  <a:pt x="0" y="1035558"/>
                </a:lnTo>
                <a:close/>
              </a:path>
            </a:pathLst>
          </a:custGeom>
          <a:ln w="28956">
            <a:solidFill>
              <a:srgbClr val="9D1E22"/>
            </a:solidFill>
          </a:ln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8" name="object 8"/>
          <p:cNvSpPr txBox="1"/>
          <p:nvPr/>
        </p:nvSpPr>
        <p:spPr>
          <a:xfrm>
            <a:off x="5548408" y="2380069"/>
            <a:ext cx="2073116" cy="1118094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L="9525" marR="3810" algn="ctr">
              <a:spcBef>
                <a:spcPts val="79"/>
              </a:spcBef>
            </a:pPr>
            <a:r>
              <a:rPr sz="2400" spc="-23" dirty="0">
                <a:solidFill>
                  <a:srgbClr val="7E7E7E"/>
                </a:solidFill>
                <a:latin typeface="Palatino Linotype"/>
                <a:cs typeface="Palatino Linotype"/>
              </a:rPr>
              <a:t>Validate</a:t>
            </a:r>
            <a:r>
              <a:rPr sz="2400" spc="-64" dirty="0">
                <a:solidFill>
                  <a:srgbClr val="7E7E7E"/>
                </a:solidFill>
                <a:latin typeface="Palatino Linotype"/>
                <a:cs typeface="Palatino Linotype"/>
              </a:rPr>
              <a:t> </a:t>
            </a:r>
            <a:r>
              <a:rPr sz="2400" spc="-11" dirty="0">
                <a:solidFill>
                  <a:srgbClr val="7E7E7E"/>
                </a:solidFill>
                <a:latin typeface="Palatino Linotype"/>
                <a:cs typeface="Palatino Linotype"/>
              </a:rPr>
              <a:t>values  </a:t>
            </a:r>
            <a:r>
              <a:rPr sz="2400" spc="-4" dirty="0">
                <a:solidFill>
                  <a:srgbClr val="7E7E7E"/>
                </a:solidFill>
                <a:latin typeface="Palatino Linotype"/>
                <a:cs typeface="Palatino Linotype"/>
              </a:rPr>
              <a:t>entered in the  form</a:t>
            </a:r>
            <a:r>
              <a:rPr sz="2400" spc="-15" dirty="0">
                <a:solidFill>
                  <a:srgbClr val="7E7E7E"/>
                </a:solidFill>
                <a:latin typeface="Palatino Linotype"/>
                <a:cs typeface="Palatino Linotype"/>
              </a:rPr>
              <a:t> </a:t>
            </a:r>
            <a:r>
              <a:rPr sz="2400" spc="-4" dirty="0">
                <a:solidFill>
                  <a:srgbClr val="7E7E7E"/>
                </a:solidFill>
                <a:latin typeface="Palatino Linotype"/>
                <a:cs typeface="Palatino Linotype"/>
              </a:rPr>
              <a:t>fields</a:t>
            </a:r>
            <a:endParaRPr sz="2400">
              <a:latin typeface="Palatino Linotype"/>
              <a:cs typeface="Palatino Linotype"/>
            </a:endParaRPr>
          </a:p>
        </p:txBody>
      </p:sp>
    </p:spTree>
    <p:extLst>
      <p:ext uri="{BB962C8B-B14F-4D97-AF65-F5344CB8AC3E}">
        <p14:creationId xmlns:p14="http://schemas.microsoft.com/office/powerpoint/2010/main" val="261677494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06319" y="93065"/>
            <a:ext cx="7535354" cy="612347"/>
          </a:xfrm>
          <a:prstGeom prst="rect">
            <a:avLst/>
          </a:prstGeom>
        </p:spPr>
        <p:txBody>
          <a:bodyPr spcFirstLastPara="1" vert="horz" wrap="square" lIns="0" tIns="9525" rIns="0" bIns="0" rtlCol="0" anchor="t" anchorCtr="0">
            <a:spAutoFit/>
          </a:bodyPr>
          <a:lstStyle/>
          <a:p>
            <a:pPr>
              <a:lnSpc>
                <a:spcPts val="4605"/>
              </a:lnSpc>
              <a:spcBef>
                <a:spcPts val="75"/>
              </a:spcBef>
              <a:tabLst>
                <a:tab pos="1366838" algn="l"/>
                <a:tab pos="2161223" algn="l"/>
              </a:tabLst>
            </a:pPr>
            <a:r>
              <a:rPr sz="2800" b="1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  <a:cs typeface="Palatino Linotype"/>
              </a:rPr>
              <a:t>What	</a:t>
            </a:r>
            <a:r>
              <a:rPr sz="2800" b="1" spc="-41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  <a:cs typeface="Palatino Linotype"/>
              </a:rPr>
              <a:t>we	</a:t>
            </a:r>
            <a:r>
              <a:rPr sz="2800" b="1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  <a:cs typeface="Palatino Linotype"/>
              </a:rPr>
              <a:t>can do</a:t>
            </a:r>
            <a:r>
              <a:rPr sz="2800" b="1" spc="-75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  <a:cs typeface="Palatino Linotype"/>
              </a:rPr>
              <a:t> </a:t>
            </a:r>
            <a:r>
              <a:rPr sz="2800" b="1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  <a:cs typeface="Palatino Linotype"/>
              </a:rPr>
              <a:t>with</a:t>
            </a:r>
            <a:r>
              <a:rPr lang="en-US" sz="2800" b="1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  <a:cs typeface="Palatino Linotype"/>
              </a:rPr>
              <a:t> </a:t>
            </a:r>
            <a:r>
              <a:rPr sz="2800" b="1" spc="-11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  <a:cs typeface="Palatino Linotype"/>
              </a:rPr>
              <a:t>JavaScript?</a:t>
            </a:r>
            <a:endParaRPr sz="2800" b="1" dirty="0">
              <a:solidFill>
                <a:schemeClr val="bg1"/>
              </a:solidFill>
              <a:latin typeface="Roboto Slab" panose="020B0604020202020204" charset="0"/>
              <a:ea typeface="Roboto Slab" panose="020B0604020202020204" charset="0"/>
              <a:cs typeface="Palatino Linotype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553337" y="1491616"/>
            <a:ext cx="6043041" cy="12698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6" name="object 6"/>
          <p:cNvSpPr/>
          <p:nvPr/>
        </p:nvSpPr>
        <p:spPr>
          <a:xfrm>
            <a:off x="3375564" y="1663637"/>
            <a:ext cx="4221480" cy="2636996"/>
          </a:xfrm>
          <a:custGeom>
            <a:avLst/>
            <a:gdLst/>
            <a:ahLst/>
            <a:cxnLst/>
            <a:rect l="l" t="t" r="r" b="b"/>
            <a:pathLst>
              <a:path w="5628640" h="3515995">
                <a:moveTo>
                  <a:pt x="5291963" y="1496567"/>
                </a:moveTo>
                <a:lnTo>
                  <a:pt x="349123" y="1496567"/>
                </a:lnTo>
                <a:lnTo>
                  <a:pt x="303443" y="1499639"/>
                </a:lnTo>
                <a:lnTo>
                  <a:pt x="259635" y="1508585"/>
                </a:lnTo>
                <a:lnTo>
                  <a:pt x="218098" y="1523007"/>
                </a:lnTo>
                <a:lnTo>
                  <a:pt x="179234" y="1542504"/>
                </a:lnTo>
                <a:lnTo>
                  <a:pt x="143443" y="1566675"/>
                </a:lnTo>
                <a:lnTo>
                  <a:pt x="111125" y="1595120"/>
                </a:lnTo>
                <a:lnTo>
                  <a:pt x="82680" y="1627438"/>
                </a:lnTo>
                <a:lnTo>
                  <a:pt x="58509" y="1663229"/>
                </a:lnTo>
                <a:lnTo>
                  <a:pt x="39012" y="1702093"/>
                </a:lnTo>
                <a:lnTo>
                  <a:pt x="24590" y="1743630"/>
                </a:lnTo>
                <a:lnTo>
                  <a:pt x="15644" y="1787438"/>
                </a:lnTo>
                <a:lnTo>
                  <a:pt x="12573" y="1833117"/>
                </a:lnTo>
                <a:lnTo>
                  <a:pt x="12573" y="3179317"/>
                </a:lnTo>
                <a:lnTo>
                  <a:pt x="15644" y="3224997"/>
                </a:lnTo>
                <a:lnTo>
                  <a:pt x="24590" y="3268805"/>
                </a:lnTo>
                <a:lnTo>
                  <a:pt x="39012" y="3310342"/>
                </a:lnTo>
                <a:lnTo>
                  <a:pt x="58509" y="3349206"/>
                </a:lnTo>
                <a:lnTo>
                  <a:pt x="82680" y="3384997"/>
                </a:lnTo>
                <a:lnTo>
                  <a:pt x="111125" y="3417316"/>
                </a:lnTo>
                <a:lnTo>
                  <a:pt x="143443" y="3445760"/>
                </a:lnTo>
                <a:lnTo>
                  <a:pt x="179234" y="3469931"/>
                </a:lnTo>
                <a:lnTo>
                  <a:pt x="218098" y="3489428"/>
                </a:lnTo>
                <a:lnTo>
                  <a:pt x="259635" y="3503850"/>
                </a:lnTo>
                <a:lnTo>
                  <a:pt x="303443" y="3512796"/>
                </a:lnTo>
                <a:lnTo>
                  <a:pt x="349123" y="3515867"/>
                </a:lnTo>
                <a:lnTo>
                  <a:pt x="5291963" y="3515867"/>
                </a:lnTo>
                <a:lnTo>
                  <a:pt x="5337642" y="3512796"/>
                </a:lnTo>
                <a:lnTo>
                  <a:pt x="5381450" y="3503850"/>
                </a:lnTo>
                <a:lnTo>
                  <a:pt x="5422987" y="3489428"/>
                </a:lnTo>
                <a:lnTo>
                  <a:pt x="5461851" y="3469931"/>
                </a:lnTo>
                <a:lnTo>
                  <a:pt x="5497642" y="3445760"/>
                </a:lnTo>
                <a:lnTo>
                  <a:pt x="5529961" y="3417316"/>
                </a:lnTo>
                <a:lnTo>
                  <a:pt x="5558405" y="3384997"/>
                </a:lnTo>
                <a:lnTo>
                  <a:pt x="5582576" y="3349206"/>
                </a:lnTo>
                <a:lnTo>
                  <a:pt x="5602073" y="3310342"/>
                </a:lnTo>
                <a:lnTo>
                  <a:pt x="5616495" y="3268805"/>
                </a:lnTo>
                <a:lnTo>
                  <a:pt x="5625441" y="3224997"/>
                </a:lnTo>
                <a:lnTo>
                  <a:pt x="5628513" y="3179317"/>
                </a:lnTo>
                <a:lnTo>
                  <a:pt x="5628513" y="1833117"/>
                </a:lnTo>
                <a:lnTo>
                  <a:pt x="5625441" y="1787438"/>
                </a:lnTo>
                <a:lnTo>
                  <a:pt x="5616495" y="1743630"/>
                </a:lnTo>
                <a:lnTo>
                  <a:pt x="5602073" y="1702093"/>
                </a:lnTo>
                <a:lnTo>
                  <a:pt x="5582576" y="1663229"/>
                </a:lnTo>
                <a:lnTo>
                  <a:pt x="5558405" y="1627438"/>
                </a:lnTo>
                <a:lnTo>
                  <a:pt x="5529961" y="1595120"/>
                </a:lnTo>
                <a:lnTo>
                  <a:pt x="5497642" y="1566675"/>
                </a:lnTo>
                <a:lnTo>
                  <a:pt x="5461851" y="1542504"/>
                </a:lnTo>
                <a:lnTo>
                  <a:pt x="5422987" y="1523007"/>
                </a:lnTo>
                <a:lnTo>
                  <a:pt x="5381450" y="1508585"/>
                </a:lnTo>
                <a:lnTo>
                  <a:pt x="5337642" y="1499639"/>
                </a:lnTo>
                <a:lnTo>
                  <a:pt x="5291963" y="1496567"/>
                </a:lnTo>
                <a:close/>
              </a:path>
              <a:path w="5628640" h="3515995">
                <a:moveTo>
                  <a:pt x="0" y="0"/>
                </a:moveTo>
                <a:lnTo>
                  <a:pt x="948563" y="1496567"/>
                </a:lnTo>
                <a:lnTo>
                  <a:pt x="2352548" y="1496567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7" name="object 7"/>
          <p:cNvSpPr/>
          <p:nvPr/>
        </p:nvSpPr>
        <p:spPr>
          <a:xfrm>
            <a:off x="3375564" y="1663637"/>
            <a:ext cx="4221480" cy="2636996"/>
          </a:xfrm>
          <a:custGeom>
            <a:avLst/>
            <a:gdLst/>
            <a:ahLst/>
            <a:cxnLst/>
            <a:rect l="l" t="t" r="r" b="b"/>
            <a:pathLst>
              <a:path w="5628640" h="3515995">
                <a:moveTo>
                  <a:pt x="12573" y="1833117"/>
                </a:moveTo>
                <a:lnTo>
                  <a:pt x="15644" y="1787438"/>
                </a:lnTo>
                <a:lnTo>
                  <a:pt x="24590" y="1743630"/>
                </a:lnTo>
                <a:lnTo>
                  <a:pt x="39012" y="1702093"/>
                </a:lnTo>
                <a:lnTo>
                  <a:pt x="58509" y="1663229"/>
                </a:lnTo>
                <a:lnTo>
                  <a:pt x="82680" y="1627438"/>
                </a:lnTo>
                <a:lnTo>
                  <a:pt x="111125" y="1595120"/>
                </a:lnTo>
                <a:lnTo>
                  <a:pt x="143443" y="1566675"/>
                </a:lnTo>
                <a:lnTo>
                  <a:pt x="179234" y="1542504"/>
                </a:lnTo>
                <a:lnTo>
                  <a:pt x="218098" y="1523007"/>
                </a:lnTo>
                <a:lnTo>
                  <a:pt x="259635" y="1508585"/>
                </a:lnTo>
                <a:lnTo>
                  <a:pt x="303443" y="1499639"/>
                </a:lnTo>
                <a:lnTo>
                  <a:pt x="349123" y="1496567"/>
                </a:lnTo>
                <a:lnTo>
                  <a:pt x="948563" y="1496567"/>
                </a:lnTo>
                <a:lnTo>
                  <a:pt x="0" y="0"/>
                </a:lnTo>
                <a:lnTo>
                  <a:pt x="2352548" y="1496567"/>
                </a:lnTo>
                <a:lnTo>
                  <a:pt x="5291963" y="1496567"/>
                </a:lnTo>
                <a:lnTo>
                  <a:pt x="5337642" y="1499639"/>
                </a:lnTo>
                <a:lnTo>
                  <a:pt x="5381450" y="1508585"/>
                </a:lnTo>
                <a:lnTo>
                  <a:pt x="5422987" y="1523007"/>
                </a:lnTo>
                <a:lnTo>
                  <a:pt x="5461851" y="1542504"/>
                </a:lnTo>
                <a:lnTo>
                  <a:pt x="5497642" y="1566675"/>
                </a:lnTo>
                <a:lnTo>
                  <a:pt x="5529961" y="1595120"/>
                </a:lnTo>
                <a:lnTo>
                  <a:pt x="5558405" y="1627438"/>
                </a:lnTo>
                <a:lnTo>
                  <a:pt x="5582576" y="1663229"/>
                </a:lnTo>
                <a:lnTo>
                  <a:pt x="5602073" y="1702093"/>
                </a:lnTo>
                <a:lnTo>
                  <a:pt x="5616495" y="1743630"/>
                </a:lnTo>
                <a:lnTo>
                  <a:pt x="5625441" y="1787438"/>
                </a:lnTo>
                <a:lnTo>
                  <a:pt x="5628513" y="1833117"/>
                </a:lnTo>
                <a:lnTo>
                  <a:pt x="5628513" y="2337942"/>
                </a:lnTo>
                <a:lnTo>
                  <a:pt x="5628513" y="3179317"/>
                </a:lnTo>
                <a:lnTo>
                  <a:pt x="5625441" y="3224997"/>
                </a:lnTo>
                <a:lnTo>
                  <a:pt x="5616495" y="3268805"/>
                </a:lnTo>
                <a:lnTo>
                  <a:pt x="5602073" y="3310342"/>
                </a:lnTo>
                <a:lnTo>
                  <a:pt x="5582576" y="3349206"/>
                </a:lnTo>
                <a:lnTo>
                  <a:pt x="5558405" y="3384997"/>
                </a:lnTo>
                <a:lnTo>
                  <a:pt x="5529961" y="3417316"/>
                </a:lnTo>
                <a:lnTo>
                  <a:pt x="5497642" y="3445760"/>
                </a:lnTo>
                <a:lnTo>
                  <a:pt x="5461851" y="3469931"/>
                </a:lnTo>
                <a:lnTo>
                  <a:pt x="5422987" y="3489428"/>
                </a:lnTo>
                <a:lnTo>
                  <a:pt x="5381450" y="3503850"/>
                </a:lnTo>
                <a:lnTo>
                  <a:pt x="5337642" y="3512796"/>
                </a:lnTo>
                <a:lnTo>
                  <a:pt x="5291963" y="3515867"/>
                </a:lnTo>
                <a:lnTo>
                  <a:pt x="2352548" y="3515867"/>
                </a:lnTo>
                <a:lnTo>
                  <a:pt x="948563" y="3515867"/>
                </a:lnTo>
                <a:lnTo>
                  <a:pt x="349123" y="3515867"/>
                </a:lnTo>
                <a:lnTo>
                  <a:pt x="303443" y="3512796"/>
                </a:lnTo>
                <a:lnTo>
                  <a:pt x="259635" y="3503850"/>
                </a:lnTo>
                <a:lnTo>
                  <a:pt x="218098" y="3489428"/>
                </a:lnTo>
                <a:lnTo>
                  <a:pt x="179234" y="3469931"/>
                </a:lnTo>
                <a:lnTo>
                  <a:pt x="143443" y="3445760"/>
                </a:lnTo>
                <a:lnTo>
                  <a:pt x="111125" y="3417316"/>
                </a:lnTo>
                <a:lnTo>
                  <a:pt x="82680" y="3384997"/>
                </a:lnTo>
                <a:lnTo>
                  <a:pt x="58509" y="3349206"/>
                </a:lnTo>
                <a:lnTo>
                  <a:pt x="39012" y="3310342"/>
                </a:lnTo>
                <a:lnTo>
                  <a:pt x="24590" y="3268805"/>
                </a:lnTo>
                <a:lnTo>
                  <a:pt x="15644" y="3224997"/>
                </a:lnTo>
                <a:lnTo>
                  <a:pt x="12573" y="3179317"/>
                </a:lnTo>
                <a:lnTo>
                  <a:pt x="12573" y="2337942"/>
                </a:lnTo>
                <a:lnTo>
                  <a:pt x="12573" y="1833117"/>
                </a:lnTo>
                <a:close/>
              </a:path>
            </a:pathLst>
          </a:custGeom>
          <a:ln w="28956">
            <a:solidFill>
              <a:srgbClr val="9D1E22"/>
            </a:solidFill>
          </a:ln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8" name="object 8"/>
          <p:cNvSpPr txBox="1"/>
          <p:nvPr/>
        </p:nvSpPr>
        <p:spPr>
          <a:xfrm>
            <a:off x="3601021" y="2781871"/>
            <a:ext cx="3778091" cy="148694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049" marR="3810" algn="ctr">
              <a:spcBef>
                <a:spcPts val="75"/>
              </a:spcBef>
            </a:pPr>
            <a:r>
              <a:rPr sz="2400" dirty="0">
                <a:solidFill>
                  <a:srgbClr val="7E7E7E"/>
                </a:solidFill>
                <a:latin typeface="Palatino Linotype"/>
                <a:cs typeface="Palatino Linotype"/>
              </a:rPr>
              <a:t>A </a:t>
            </a:r>
            <a:r>
              <a:rPr sz="2400" spc="-4" dirty="0">
                <a:solidFill>
                  <a:srgbClr val="7E7E7E"/>
                </a:solidFill>
                <a:latin typeface="Palatino Linotype"/>
                <a:cs typeface="Palatino Linotype"/>
              </a:rPr>
              <a:t>search </a:t>
            </a:r>
            <a:r>
              <a:rPr sz="2400" dirty="0">
                <a:solidFill>
                  <a:srgbClr val="7E7E7E"/>
                </a:solidFill>
                <a:latin typeface="Palatino Linotype"/>
                <a:cs typeface="Palatino Linotype"/>
              </a:rPr>
              <a:t>box can </a:t>
            </a:r>
            <a:r>
              <a:rPr sz="2400" spc="-15" dirty="0">
                <a:solidFill>
                  <a:srgbClr val="7E7E7E"/>
                </a:solidFill>
                <a:latin typeface="Palatino Linotype"/>
                <a:cs typeface="Palatino Linotype"/>
              </a:rPr>
              <a:t>give you  </a:t>
            </a:r>
            <a:r>
              <a:rPr sz="2400" spc="-4" dirty="0">
                <a:solidFill>
                  <a:srgbClr val="7E7E7E"/>
                </a:solidFill>
                <a:latin typeface="Palatino Linotype"/>
                <a:cs typeface="Palatino Linotype"/>
              </a:rPr>
              <a:t>suggested results </a:t>
            </a:r>
            <a:r>
              <a:rPr sz="2400" dirty="0">
                <a:solidFill>
                  <a:srgbClr val="7E7E7E"/>
                </a:solidFill>
                <a:latin typeface="Palatino Linotype"/>
                <a:cs typeface="Palatino Linotype"/>
              </a:rPr>
              <a:t>while </a:t>
            </a:r>
            <a:r>
              <a:rPr sz="2400" spc="-15" dirty="0">
                <a:solidFill>
                  <a:srgbClr val="7E7E7E"/>
                </a:solidFill>
                <a:latin typeface="Palatino Linotype"/>
                <a:cs typeface="Palatino Linotype"/>
              </a:rPr>
              <a:t>you  </a:t>
            </a:r>
            <a:r>
              <a:rPr sz="2400" spc="-4" dirty="0">
                <a:solidFill>
                  <a:srgbClr val="7E7E7E"/>
                </a:solidFill>
                <a:latin typeface="Palatino Linotype"/>
                <a:cs typeface="Palatino Linotype"/>
              </a:rPr>
              <a:t>type, </a:t>
            </a:r>
            <a:r>
              <a:rPr sz="2400" dirty="0">
                <a:solidFill>
                  <a:srgbClr val="7E7E7E"/>
                </a:solidFill>
                <a:latin typeface="Palatino Linotype"/>
                <a:cs typeface="Palatino Linotype"/>
              </a:rPr>
              <a:t>based on what </a:t>
            </a:r>
            <a:r>
              <a:rPr sz="2400" spc="-15" dirty="0">
                <a:solidFill>
                  <a:srgbClr val="7E7E7E"/>
                </a:solidFill>
                <a:latin typeface="Palatino Linotype"/>
                <a:cs typeface="Palatino Linotype"/>
              </a:rPr>
              <a:t>you’ve  </a:t>
            </a:r>
            <a:r>
              <a:rPr sz="2400" spc="-4" dirty="0">
                <a:solidFill>
                  <a:srgbClr val="7E7E7E"/>
                </a:solidFill>
                <a:latin typeface="Palatino Linotype"/>
                <a:cs typeface="Palatino Linotype"/>
              </a:rPr>
              <a:t>entered</a:t>
            </a:r>
            <a:endParaRPr sz="2400">
              <a:latin typeface="Palatino Linotype"/>
              <a:cs typeface="Palatino Linotype"/>
            </a:endParaRPr>
          </a:p>
        </p:txBody>
      </p:sp>
    </p:spTree>
    <p:extLst>
      <p:ext uri="{BB962C8B-B14F-4D97-AF65-F5344CB8AC3E}">
        <p14:creationId xmlns:p14="http://schemas.microsoft.com/office/powerpoint/2010/main" val="339559991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62345" y="83109"/>
            <a:ext cx="7938655" cy="561308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>
              <a:lnSpc>
                <a:spcPts val="4605"/>
              </a:lnSpc>
              <a:spcBef>
                <a:spcPts val="75"/>
              </a:spcBef>
              <a:tabLst>
                <a:tab pos="1366838" algn="l"/>
                <a:tab pos="2161223" algn="l"/>
              </a:tabLst>
            </a:pPr>
            <a:r>
              <a:rPr sz="3200" b="1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  <a:cs typeface="Palatino Linotype"/>
              </a:rPr>
              <a:t>What	</a:t>
            </a:r>
            <a:r>
              <a:rPr sz="3200" b="1" spc="-41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  <a:cs typeface="Palatino Linotype"/>
              </a:rPr>
              <a:t>we	</a:t>
            </a:r>
            <a:r>
              <a:rPr sz="3200" b="1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  <a:cs typeface="Palatino Linotype"/>
              </a:rPr>
              <a:t>can do</a:t>
            </a:r>
            <a:r>
              <a:rPr sz="3200" b="1" spc="-75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  <a:cs typeface="Palatino Linotype"/>
              </a:rPr>
              <a:t> </a:t>
            </a:r>
            <a:r>
              <a:rPr sz="3200" b="1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  <a:cs typeface="Palatino Linotype"/>
              </a:rPr>
              <a:t>with</a:t>
            </a:r>
            <a:r>
              <a:rPr lang="en-US" sz="3200" b="1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  <a:cs typeface="Palatino Linotype"/>
              </a:rPr>
              <a:t> </a:t>
            </a:r>
            <a:r>
              <a:rPr sz="3200" b="1" spc="-11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  <a:cs typeface="Palatino Linotype"/>
              </a:rPr>
              <a:t>JavaScript?</a:t>
            </a:r>
            <a:endParaRPr sz="3200" b="1" dirty="0">
              <a:solidFill>
                <a:schemeClr val="bg1"/>
              </a:solidFill>
              <a:latin typeface="Roboto Slab" panose="020B0604020202020204" charset="0"/>
              <a:ea typeface="Roboto Slab" panose="020B0604020202020204" charset="0"/>
              <a:cs typeface="Palatino Linotype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141981" y="1329309"/>
            <a:ext cx="4936617" cy="340271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6" name="object 6"/>
          <p:cNvSpPr/>
          <p:nvPr/>
        </p:nvSpPr>
        <p:spPr>
          <a:xfrm>
            <a:off x="2672239" y="3598736"/>
            <a:ext cx="4964906" cy="1241584"/>
          </a:xfrm>
          <a:custGeom>
            <a:avLst/>
            <a:gdLst/>
            <a:ahLst/>
            <a:cxnLst/>
            <a:rect l="l" t="t" r="r" b="b"/>
            <a:pathLst>
              <a:path w="6619875" h="1655445">
                <a:moveTo>
                  <a:pt x="6343776" y="0"/>
                </a:moveTo>
                <a:lnTo>
                  <a:pt x="2215261" y="0"/>
                </a:lnTo>
                <a:lnTo>
                  <a:pt x="2165663" y="4442"/>
                </a:lnTo>
                <a:lnTo>
                  <a:pt x="2118987" y="17251"/>
                </a:lnTo>
                <a:lnTo>
                  <a:pt x="2076012" y="37648"/>
                </a:lnTo>
                <a:lnTo>
                  <a:pt x="2037515" y="64856"/>
                </a:lnTo>
                <a:lnTo>
                  <a:pt x="2004273" y="98098"/>
                </a:lnTo>
                <a:lnTo>
                  <a:pt x="1977065" y="136595"/>
                </a:lnTo>
                <a:lnTo>
                  <a:pt x="1956668" y="179570"/>
                </a:lnTo>
                <a:lnTo>
                  <a:pt x="1943859" y="226246"/>
                </a:lnTo>
                <a:lnTo>
                  <a:pt x="1939416" y="275844"/>
                </a:lnTo>
                <a:lnTo>
                  <a:pt x="1939416" y="965454"/>
                </a:lnTo>
                <a:lnTo>
                  <a:pt x="0" y="1102817"/>
                </a:lnTo>
                <a:lnTo>
                  <a:pt x="1939416" y="1379220"/>
                </a:lnTo>
                <a:lnTo>
                  <a:pt x="1943859" y="1428801"/>
                </a:lnTo>
                <a:lnTo>
                  <a:pt x="1956668" y="1475467"/>
                </a:lnTo>
                <a:lnTo>
                  <a:pt x="1977065" y="1518440"/>
                </a:lnTo>
                <a:lnTo>
                  <a:pt x="2004273" y="1556939"/>
                </a:lnTo>
                <a:lnTo>
                  <a:pt x="2037515" y="1590186"/>
                </a:lnTo>
                <a:lnTo>
                  <a:pt x="2076012" y="1617401"/>
                </a:lnTo>
                <a:lnTo>
                  <a:pt x="2118987" y="1637805"/>
                </a:lnTo>
                <a:lnTo>
                  <a:pt x="2165663" y="1650619"/>
                </a:lnTo>
                <a:lnTo>
                  <a:pt x="2215261" y="1655064"/>
                </a:lnTo>
                <a:lnTo>
                  <a:pt x="6343776" y="1655064"/>
                </a:lnTo>
                <a:lnTo>
                  <a:pt x="6393374" y="1650619"/>
                </a:lnTo>
                <a:lnTo>
                  <a:pt x="6440050" y="1637805"/>
                </a:lnTo>
                <a:lnTo>
                  <a:pt x="6483025" y="1617401"/>
                </a:lnTo>
                <a:lnTo>
                  <a:pt x="6521522" y="1590186"/>
                </a:lnTo>
                <a:lnTo>
                  <a:pt x="6554764" y="1556939"/>
                </a:lnTo>
                <a:lnTo>
                  <a:pt x="6581972" y="1518440"/>
                </a:lnTo>
                <a:lnTo>
                  <a:pt x="6602369" y="1475467"/>
                </a:lnTo>
                <a:lnTo>
                  <a:pt x="6615178" y="1428801"/>
                </a:lnTo>
                <a:lnTo>
                  <a:pt x="6619621" y="1379220"/>
                </a:lnTo>
                <a:lnTo>
                  <a:pt x="6619621" y="275844"/>
                </a:lnTo>
                <a:lnTo>
                  <a:pt x="6615178" y="226246"/>
                </a:lnTo>
                <a:lnTo>
                  <a:pt x="6602369" y="179570"/>
                </a:lnTo>
                <a:lnTo>
                  <a:pt x="6581972" y="136595"/>
                </a:lnTo>
                <a:lnTo>
                  <a:pt x="6554764" y="98098"/>
                </a:lnTo>
                <a:lnTo>
                  <a:pt x="6521522" y="64856"/>
                </a:lnTo>
                <a:lnTo>
                  <a:pt x="6483025" y="37648"/>
                </a:lnTo>
                <a:lnTo>
                  <a:pt x="6440050" y="17251"/>
                </a:lnTo>
                <a:lnTo>
                  <a:pt x="6393374" y="4442"/>
                </a:lnTo>
                <a:lnTo>
                  <a:pt x="634377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7" name="object 7"/>
          <p:cNvSpPr/>
          <p:nvPr/>
        </p:nvSpPr>
        <p:spPr>
          <a:xfrm>
            <a:off x="2672239" y="3598736"/>
            <a:ext cx="4964906" cy="1241584"/>
          </a:xfrm>
          <a:custGeom>
            <a:avLst/>
            <a:gdLst/>
            <a:ahLst/>
            <a:cxnLst/>
            <a:rect l="l" t="t" r="r" b="b"/>
            <a:pathLst>
              <a:path w="6619875" h="1655445">
                <a:moveTo>
                  <a:pt x="1939416" y="275844"/>
                </a:moveTo>
                <a:lnTo>
                  <a:pt x="1943859" y="226246"/>
                </a:lnTo>
                <a:lnTo>
                  <a:pt x="1956668" y="179570"/>
                </a:lnTo>
                <a:lnTo>
                  <a:pt x="1977065" y="136595"/>
                </a:lnTo>
                <a:lnTo>
                  <a:pt x="2004273" y="98098"/>
                </a:lnTo>
                <a:lnTo>
                  <a:pt x="2037515" y="64856"/>
                </a:lnTo>
                <a:lnTo>
                  <a:pt x="2076012" y="37648"/>
                </a:lnTo>
                <a:lnTo>
                  <a:pt x="2118987" y="17251"/>
                </a:lnTo>
                <a:lnTo>
                  <a:pt x="2165663" y="4442"/>
                </a:lnTo>
                <a:lnTo>
                  <a:pt x="2215261" y="0"/>
                </a:lnTo>
                <a:lnTo>
                  <a:pt x="2719451" y="0"/>
                </a:lnTo>
                <a:lnTo>
                  <a:pt x="3889502" y="0"/>
                </a:lnTo>
                <a:lnTo>
                  <a:pt x="6343776" y="0"/>
                </a:lnTo>
                <a:lnTo>
                  <a:pt x="6393374" y="4442"/>
                </a:lnTo>
                <a:lnTo>
                  <a:pt x="6440050" y="17251"/>
                </a:lnTo>
                <a:lnTo>
                  <a:pt x="6483025" y="37648"/>
                </a:lnTo>
                <a:lnTo>
                  <a:pt x="6521522" y="64856"/>
                </a:lnTo>
                <a:lnTo>
                  <a:pt x="6554764" y="98098"/>
                </a:lnTo>
                <a:lnTo>
                  <a:pt x="6581972" y="136595"/>
                </a:lnTo>
                <a:lnTo>
                  <a:pt x="6602369" y="179570"/>
                </a:lnTo>
                <a:lnTo>
                  <a:pt x="6615178" y="226246"/>
                </a:lnTo>
                <a:lnTo>
                  <a:pt x="6619621" y="275844"/>
                </a:lnTo>
                <a:lnTo>
                  <a:pt x="6619621" y="965454"/>
                </a:lnTo>
                <a:lnTo>
                  <a:pt x="6619621" y="1379220"/>
                </a:lnTo>
                <a:lnTo>
                  <a:pt x="6615178" y="1428801"/>
                </a:lnTo>
                <a:lnTo>
                  <a:pt x="6602369" y="1475467"/>
                </a:lnTo>
                <a:lnTo>
                  <a:pt x="6581972" y="1518440"/>
                </a:lnTo>
                <a:lnTo>
                  <a:pt x="6554764" y="1556939"/>
                </a:lnTo>
                <a:lnTo>
                  <a:pt x="6521522" y="1590186"/>
                </a:lnTo>
                <a:lnTo>
                  <a:pt x="6483025" y="1617401"/>
                </a:lnTo>
                <a:lnTo>
                  <a:pt x="6440050" y="1637805"/>
                </a:lnTo>
                <a:lnTo>
                  <a:pt x="6393374" y="1650619"/>
                </a:lnTo>
                <a:lnTo>
                  <a:pt x="6343776" y="1655064"/>
                </a:lnTo>
                <a:lnTo>
                  <a:pt x="3889502" y="1655064"/>
                </a:lnTo>
                <a:lnTo>
                  <a:pt x="2719451" y="1655064"/>
                </a:lnTo>
                <a:lnTo>
                  <a:pt x="2215261" y="1655064"/>
                </a:lnTo>
                <a:lnTo>
                  <a:pt x="2165663" y="1650619"/>
                </a:lnTo>
                <a:lnTo>
                  <a:pt x="2118987" y="1637805"/>
                </a:lnTo>
                <a:lnTo>
                  <a:pt x="2076012" y="1617401"/>
                </a:lnTo>
                <a:lnTo>
                  <a:pt x="2037515" y="1590186"/>
                </a:lnTo>
                <a:lnTo>
                  <a:pt x="2004273" y="1556939"/>
                </a:lnTo>
                <a:lnTo>
                  <a:pt x="1977065" y="1518440"/>
                </a:lnTo>
                <a:lnTo>
                  <a:pt x="1956668" y="1475467"/>
                </a:lnTo>
                <a:lnTo>
                  <a:pt x="1943859" y="1428801"/>
                </a:lnTo>
                <a:lnTo>
                  <a:pt x="1939416" y="1379220"/>
                </a:lnTo>
                <a:lnTo>
                  <a:pt x="0" y="1102817"/>
                </a:lnTo>
                <a:lnTo>
                  <a:pt x="1939416" y="965454"/>
                </a:lnTo>
                <a:lnTo>
                  <a:pt x="1939416" y="275844"/>
                </a:lnTo>
                <a:close/>
              </a:path>
            </a:pathLst>
          </a:custGeom>
          <a:ln w="28956">
            <a:solidFill>
              <a:srgbClr val="9D1E22"/>
            </a:solidFill>
          </a:ln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8" name="object 8"/>
          <p:cNvSpPr txBox="1"/>
          <p:nvPr/>
        </p:nvSpPr>
        <p:spPr>
          <a:xfrm>
            <a:off x="4302062" y="3641027"/>
            <a:ext cx="3158014" cy="1117614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049" marR="3810" indent="476" algn="ctr">
              <a:spcBef>
                <a:spcPts val="75"/>
              </a:spcBef>
            </a:pPr>
            <a:r>
              <a:rPr sz="2400" dirty="0">
                <a:solidFill>
                  <a:srgbClr val="7E7E7E"/>
                </a:solidFill>
                <a:latin typeface="Palatino Linotype"/>
                <a:cs typeface="Palatino Linotype"/>
              </a:rPr>
              <a:t>Load </a:t>
            </a:r>
            <a:r>
              <a:rPr sz="2400" spc="-4" dirty="0">
                <a:solidFill>
                  <a:srgbClr val="7E7E7E"/>
                </a:solidFill>
                <a:latin typeface="Palatino Linotype"/>
                <a:cs typeface="Palatino Linotype"/>
              </a:rPr>
              <a:t>information  </a:t>
            </a:r>
            <a:r>
              <a:rPr sz="2400" dirty="0">
                <a:solidFill>
                  <a:srgbClr val="7E7E7E"/>
                </a:solidFill>
                <a:latin typeface="Palatino Linotype"/>
                <a:cs typeface="Palatino Linotype"/>
              </a:rPr>
              <a:t>automatically when</a:t>
            </a:r>
            <a:r>
              <a:rPr sz="2400" spc="-53" dirty="0">
                <a:solidFill>
                  <a:srgbClr val="7E7E7E"/>
                </a:solidFill>
                <a:latin typeface="Palatino Linotype"/>
                <a:cs typeface="Palatino Linotype"/>
              </a:rPr>
              <a:t> </a:t>
            </a:r>
            <a:r>
              <a:rPr sz="2400" spc="-4" dirty="0">
                <a:solidFill>
                  <a:srgbClr val="7E7E7E"/>
                </a:solidFill>
                <a:latin typeface="Palatino Linotype"/>
                <a:cs typeface="Palatino Linotype"/>
              </a:rPr>
              <a:t>it's  needed</a:t>
            </a:r>
            <a:endParaRPr sz="2400">
              <a:latin typeface="Palatino Linotype"/>
              <a:cs typeface="Palatino Linotype"/>
            </a:endParaRPr>
          </a:p>
        </p:txBody>
      </p:sp>
    </p:spTree>
    <p:extLst>
      <p:ext uri="{BB962C8B-B14F-4D97-AF65-F5344CB8AC3E}">
        <p14:creationId xmlns:p14="http://schemas.microsoft.com/office/powerpoint/2010/main" val="22111634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2082" y="202398"/>
            <a:ext cx="6501173" cy="532492"/>
          </a:xfrm>
          <a:prstGeom prst="rect">
            <a:avLst/>
          </a:prstGeom>
        </p:spPr>
        <p:txBody>
          <a:bodyPr spcFirstLastPara="1" vert="horz" wrap="square" lIns="0" tIns="6642" rIns="0" bIns="0" rtlCol="0" anchor="t" anchorCtr="0">
            <a:spAutoFit/>
          </a:bodyPr>
          <a:lstStyle/>
          <a:p>
            <a:pPr marL="123894">
              <a:lnSpc>
                <a:spcPts val="3961"/>
              </a:lnSpc>
              <a:spcBef>
                <a:spcPts val="52"/>
              </a:spcBef>
            </a:pPr>
            <a:r>
              <a:rPr sz="2400" b="1" u="none" spc="-66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Web </a:t>
            </a:r>
            <a:r>
              <a:rPr sz="2400" b="1" u="none" spc="-39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Development</a:t>
            </a:r>
            <a:r>
              <a:rPr sz="2400" b="1" u="none" spc="-80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sz="2400" b="1" u="none" spc="-43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Stages</a:t>
            </a:r>
            <a:r>
              <a:rPr lang="en-US" sz="2400" b="1" u="none" spc="-43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sz="2400" b="1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3</a:t>
            </a:r>
            <a:r>
              <a:rPr lang="en-US" sz="2400" b="1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-</a:t>
            </a:r>
            <a:r>
              <a:rPr sz="2400" b="1" spc="-39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Development	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86499" y="1378189"/>
            <a:ext cx="3450852" cy="2485066"/>
          </a:xfrm>
          <a:prstGeom prst="rect">
            <a:avLst/>
          </a:prstGeom>
        </p:spPr>
        <p:txBody>
          <a:bodyPr vert="horz" wrap="square" lIns="0" tIns="5487" rIns="0" bIns="0" rtlCol="0">
            <a:spAutoFit/>
          </a:bodyPr>
          <a:lstStyle/>
          <a:p>
            <a:pPr marL="5776">
              <a:spcBef>
                <a:spcPts val="43"/>
              </a:spcBef>
            </a:pPr>
            <a:r>
              <a:rPr sz="1501" spc="-16" dirty="0">
                <a:solidFill>
                  <a:srgbClr val="515151"/>
                </a:solidFill>
                <a:latin typeface="Calibri"/>
                <a:cs typeface="Calibri"/>
              </a:rPr>
              <a:t>Ideally, </a:t>
            </a:r>
            <a:r>
              <a:rPr sz="1501" spc="-9" dirty="0">
                <a:solidFill>
                  <a:srgbClr val="515151"/>
                </a:solidFill>
                <a:latin typeface="Calibri"/>
                <a:cs typeface="Calibri"/>
              </a:rPr>
              <a:t>your </a:t>
            </a:r>
            <a:r>
              <a:rPr sz="1501" spc="-7" dirty="0">
                <a:solidFill>
                  <a:srgbClr val="515151"/>
                </a:solidFill>
                <a:latin typeface="Calibri"/>
                <a:cs typeface="Calibri"/>
              </a:rPr>
              <a:t>requirements are</a:t>
            </a:r>
            <a:r>
              <a:rPr sz="1501" spc="25" dirty="0">
                <a:solidFill>
                  <a:srgbClr val="515151"/>
                </a:solidFill>
                <a:latin typeface="Calibri"/>
                <a:cs typeface="Calibri"/>
              </a:rPr>
              <a:t> </a:t>
            </a:r>
            <a:r>
              <a:rPr sz="1501" spc="-7" dirty="0">
                <a:solidFill>
                  <a:srgbClr val="515151"/>
                </a:solidFill>
                <a:latin typeface="Calibri"/>
                <a:cs typeface="Calibri"/>
              </a:rPr>
              <a:t>complete</a:t>
            </a:r>
            <a:endParaRPr sz="1501" dirty="0">
              <a:latin typeface="Calibri"/>
              <a:cs typeface="Calibri"/>
            </a:endParaRPr>
          </a:p>
          <a:p>
            <a:pPr>
              <a:spcBef>
                <a:spcPts val="23"/>
              </a:spcBef>
            </a:pPr>
            <a:endParaRPr sz="2433" dirty="0">
              <a:latin typeface="Times New Roman"/>
              <a:cs typeface="Times New Roman"/>
            </a:endParaRPr>
          </a:p>
          <a:p>
            <a:pPr marL="224685" indent="-136890">
              <a:buClr>
                <a:srgbClr val="14BBEA"/>
              </a:buClr>
              <a:buChar char="◦"/>
              <a:tabLst>
                <a:tab pos="224685" algn="l"/>
                <a:tab pos="224974" algn="l"/>
              </a:tabLst>
            </a:pPr>
            <a:r>
              <a:rPr sz="1342" spc="-11" dirty="0">
                <a:solidFill>
                  <a:srgbClr val="515151"/>
                </a:solidFill>
                <a:latin typeface="Calibri"/>
                <a:cs typeface="Calibri"/>
              </a:rPr>
              <a:t>Work </a:t>
            </a:r>
            <a:r>
              <a:rPr sz="1342" spc="-5" dirty="0">
                <a:solidFill>
                  <a:srgbClr val="515151"/>
                </a:solidFill>
                <a:latin typeface="Calibri"/>
                <a:cs typeface="Calibri"/>
              </a:rPr>
              <a:t>at </a:t>
            </a:r>
            <a:r>
              <a:rPr sz="1342" dirty="0">
                <a:solidFill>
                  <a:srgbClr val="515151"/>
                </a:solidFill>
                <a:latin typeface="Calibri"/>
                <a:cs typeface="Calibri"/>
              </a:rPr>
              <a:t>an </a:t>
            </a:r>
            <a:r>
              <a:rPr sz="1342" i="1" spc="-2" dirty="0">
                <a:solidFill>
                  <a:srgbClr val="515151"/>
                </a:solidFill>
                <a:latin typeface="Calibri"/>
                <a:cs typeface="Calibri"/>
              </a:rPr>
              <a:t>iterative</a:t>
            </a:r>
            <a:r>
              <a:rPr sz="1342" i="1" spc="16" dirty="0">
                <a:solidFill>
                  <a:srgbClr val="515151"/>
                </a:solidFill>
                <a:latin typeface="Calibri"/>
                <a:cs typeface="Calibri"/>
              </a:rPr>
              <a:t> </a:t>
            </a:r>
            <a:r>
              <a:rPr sz="1342" i="1" dirty="0">
                <a:solidFill>
                  <a:srgbClr val="515151"/>
                </a:solidFill>
                <a:latin typeface="Calibri"/>
                <a:cs typeface="Calibri"/>
              </a:rPr>
              <a:t>pace</a:t>
            </a:r>
            <a:r>
              <a:rPr sz="1342" dirty="0">
                <a:solidFill>
                  <a:srgbClr val="515151"/>
                </a:solidFill>
                <a:latin typeface="Calibri"/>
                <a:cs typeface="Calibri"/>
              </a:rPr>
              <a:t>:</a:t>
            </a:r>
            <a:endParaRPr sz="1342" dirty="0">
              <a:latin typeface="Calibri"/>
              <a:cs typeface="Calibri"/>
            </a:endParaRPr>
          </a:p>
          <a:p>
            <a:pPr marL="361575" lvl="1" indent="-136890">
              <a:spcBef>
                <a:spcPts val="355"/>
              </a:spcBef>
              <a:buClr>
                <a:srgbClr val="14BBEA"/>
              </a:buClr>
              <a:buChar char="◦"/>
              <a:tabLst>
                <a:tab pos="361575" algn="l"/>
                <a:tab pos="361864" algn="l"/>
              </a:tabLst>
            </a:pPr>
            <a:r>
              <a:rPr sz="1046" dirty="0">
                <a:solidFill>
                  <a:srgbClr val="515151"/>
                </a:solidFill>
                <a:latin typeface="Calibri"/>
                <a:cs typeface="Calibri"/>
              </a:rPr>
              <a:t>Develop </a:t>
            </a:r>
            <a:r>
              <a:rPr sz="1046" spc="-2" dirty="0">
                <a:solidFill>
                  <a:srgbClr val="515151"/>
                </a:solidFill>
                <a:latin typeface="Calibri"/>
                <a:cs typeface="Calibri"/>
              </a:rPr>
              <a:t>at </a:t>
            </a:r>
            <a:r>
              <a:rPr sz="1046" dirty="0">
                <a:solidFill>
                  <a:srgbClr val="515151"/>
                </a:solidFill>
                <a:latin typeface="Calibri"/>
                <a:cs typeface="Calibri"/>
              </a:rPr>
              <a:t>the </a:t>
            </a:r>
            <a:r>
              <a:rPr sz="1046" spc="-2" dirty="0">
                <a:solidFill>
                  <a:srgbClr val="515151"/>
                </a:solidFill>
                <a:latin typeface="Calibri"/>
                <a:cs typeface="Calibri"/>
              </a:rPr>
              <a:t>lowest </a:t>
            </a:r>
            <a:r>
              <a:rPr sz="1046" dirty="0">
                <a:solidFill>
                  <a:srgbClr val="515151"/>
                </a:solidFill>
                <a:latin typeface="Calibri"/>
                <a:cs typeface="Calibri"/>
              </a:rPr>
              <a:t>possible </a:t>
            </a:r>
            <a:r>
              <a:rPr sz="1046" spc="-2" dirty="0">
                <a:solidFill>
                  <a:srgbClr val="515151"/>
                </a:solidFill>
                <a:latin typeface="Calibri"/>
                <a:cs typeface="Calibri"/>
              </a:rPr>
              <a:t>work</a:t>
            </a:r>
            <a:r>
              <a:rPr sz="1046" spc="-9" dirty="0">
                <a:solidFill>
                  <a:srgbClr val="515151"/>
                </a:solidFill>
                <a:latin typeface="Calibri"/>
                <a:cs typeface="Calibri"/>
              </a:rPr>
              <a:t> </a:t>
            </a:r>
            <a:r>
              <a:rPr sz="1046" dirty="0">
                <a:solidFill>
                  <a:srgbClr val="515151"/>
                </a:solidFill>
                <a:latin typeface="Calibri"/>
                <a:cs typeface="Calibri"/>
              </a:rPr>
              <a:t>unit</a:t>
            </a:r>
            <a:endParaRPr sz="1046" dirty="0">
              <a:latin typeface="Calibri"/>
              <a:cs typeface="Calibri"/>
            </a:endParaRPr>
          </a:p>
          <a:p>
            <a:pPr lvl="1">
              <a:spcBef>
                <a:spcPts val="2"/>
              </a:spcBef>
              <a:buClr>
                <a:srgbClr val="14BBEA"/>
              </a:buClr>
              <a:buFont typeface="Calibri"/>
              <a:buChar char="◦"/>
            </a:pPr>
            <a:endParaRPr sz="1774" dirty="0">
              <a:latin typeface="Times New Roman"/>
              <a:cs typeface="Times New Roman"/>
            </a:endParaRPr>
          </a:p>
          <a:p>
            <a:pPr marL="224685" marR="2310" indent="-136890">
              <a:lnSpc>
                <a:spcPts val="1451"/>
              </a:lnSpc>
              <a:buClr>
                <a:srgbClr val="14BBEA"/>
              </a:buClr>
              <a:buChar char="◦"/>
              <a:tabLst>
                <a:tab pos="224685" algn="l"/>
                <a:tab pos="224974" algn="l"/>
              </a:tabLst>
            </a:pPr>
            <a:r>
              <a:rPr sz="1342" dirty="0">
                <a:solidFill>
                  <a:srgbClr val="515151"/>
                </a:solidFill>
                <a:latin typeface="Calibri"/>
                <a:cs typeface="Calibri"/>
              </a:rPr>
              <a:t>Use the </a:t>
            </a:r>
            <a:r>
              <a:rPr sz="1342" spc="-2" dirty="0">
                <a:solidFill>
                  <a:srgbClr val="515151"/>
                </a:solidFill>
                <a:latin typeface="Calibri"/>
                <a:cs typeface="Calibri"/>
              </a:rPr>
              <a:t>tool </a:t>
            </a:r>
            <a:r>
              <a:rPr sz="1342" dirty="0">
                <a:solidFill>
                  <a:srgbClr val="515151"/>
                </a:solidFill>
                <a:latin typeface="Calibri"/>
                <a:cs typeface="Calibri"/>
              </a:rPr>
              <a:t>that suits </a:t>
            </a:r>
            <a:r>
              <a:rPr sz="1342" spc="-2" dirty="0">
                <a:solidFill>
                  <a:srgbClr val="515151"/>
                </a:solidFill>
                <a:latin typeface="Calibri"/>
                <a:cs typeface="Calibri"/>
              </a:rPr>
              <a:t>you, </a:t>
            </a:r>
            <a:r>
              <a:rPr sz="1342" dirty="0">
                <a:solidFill>
                  <a:srgbClr val="515151"/>
                </a:solidFill>
                <a:latin typeface="Calibri"/>
                <a:cs typeface="Calibri"/>
              </a:rPr>
              <a:t>and </a:t>
            </a:r>
            <a:r>
              <a:rPr sz="1342" spc="-7" dirty="0">
                <a:solidFill>
                  <a:srgbClr val="515151"/>
                </a:solidFill>
                <a:latin typeface="Calibri"/>
                <a:cs typeface="Calibri"/>
              </a:rPr>
              <a:t>makes </a:t>
            </a:r>
            <a:r>
              <a:rPr sz="1342" spc="-5" dirty="0">
                <a:solidFill>
                  <a:srgbClr val="515151"/>
                </a:solidFill>
                <a:latin typeface="Calibri"/>
                <a:cs typeface="Calibri"/>
              </a:rPr>
              <a:t>you </a:t>
            </a:r>
            <a:r>
              <a:rPr sz="1342" i="1" u="heavy" dirty="0">
                <a:solidFill>
                  <a:srgbClr val="515151"/>
                </a:solidFill>
                <a:uFill>
                  <a:solidFill>
                    <a:srgbClr val="515151"/>
                  </a:solidFill>
                </a:uFill>
                <a:latin typeface="Calibri"/>
                <a:cs typeface="Calibri"/>
              </a:rPr>
              <a:t>the  </a:t>
            </a:r>
            <a:r>
              <a:rPr sz="1342" i="1" u="heavy" spc="-2" dirty="0">
                <a:solidFill>
                  <a:srgbClr val="515151"/>
                </a:solidFill>
                <a:uFill>
                  <a:solidFill>
                    <a:srgbClr val="515151"/>
                  </a:solidFill>
                </a:uFill>
                <a:latin typeface="Calibri"/>
                <a:cs typeface="Calibri"/>
              </a:rPr>
              <a:t>most</a:t>
            </a:r>
            <a:r>
              <a:rPr sz="1342" i="1" u="heavy" dirty="0">
                <a:solidFill>
                  <a:srgbClr val="515151"/>
                </a:solidFill>
                <a:uFill>
                  <a:solidFill>
                    <a:srgbClr val="515151"/>
                  </a:solidFill>
                </a:uFill>
                <a:latin typeface="Calibri"/>
                <a:cs typeface="Calibri"/>
              </a:rPr>
              <a:t> productive</a:t>
            </a:r>
            <a:r>
              <a:rPr sz="1342" dirty="0">
                <a:solidFill>
                  <a:srgbClr val="515151"/>
                </a:solidFill>
                <a:latin typeface="Calibri"/>
                <a:cs typeface="Calibri"/>
              </a:rPr>
              <a:t>:</a:t>
            </a:r>
            <a:endParaRPr sz="1342" dirty="0">
              <a:latin typeface="Calibri"/>
              <a:cs typeface="Calibri"/>
            </a:endParaRPr>
          </a:p>
          <a:p>
            <a:pPr marL="361575" lvl="1" indent="-136890">
              <a:spcBef>
                <a:spcPts val="325"/>
              </a:spcBef>
              <a:buClr>
                <a:srgbClr val="14BBEA"/>
              </a:buClr>
              <a:buChar char="◦"/>
              <a:tabLst>
                <a:tab pos="361575" algn="l"/>
                <a:tab pos="361864" algn="l"/>
              </a:tabLst>
            </a:pPr>
            <a:r>
              <a:rPr sz="1046" spc="-25" dirty="0">
                <a:solidFill>
                  <a:srgbClr val="515151"/>
                </a:solidFill>
                <a:latin typeface="Calibri"/>
                <a:cs typeface="Calibri"/>
              </a:rPr>
              <a:t>Text</a:t>
            </a:r>
            <a:r>
              <a:rPr sz="1046" spc="7" dirty="0">
                <a:solidFill>
                  <a:srgbClr val="515151"/>
                </a:solidFill>
                <a:latin typeface="Calibri"/>
                <a:cs typeface="Calibri"/>
              </a:rPr>
              <a:t> </a:t>
            </a:r>
            <a:r>
              <a:rPr sz="1046" spc="-5" dirty="0">
                <a:solidFill>
                  <a:srgbClr val="515151"/>
                </a:solidFill>
                <a:latin typeface="Calibri"/>
                <a:cs typeface="Calibri"/>
              </a:rPr>
              <a:t>Editor</a:t>
            </a:r>
            <a:endParaRPr sz="1046" dirty="0">
              <a:latin typeface="Calibri"/>
              <a:cs typeface="Calibri"/>
            </a:endParaRPr>
          </a:p>
          <a:p>
            <a:pPr marL="361575" lvl="1" indent="-136890">
              <a:spcBef>
                <a:spcPts val="330"/>
              </a:spcBef>
              <a:buClr>
                <a:srgbClr val="14BBEA"/>
              </a:buClr>
              <a:buChar char="◦"/>
              <a:tabLst>
                <a:tab pos="361575" algn="l"/>
                <a:tab pos="361864" algn="l"/>
              </a:tabLst>
            </a:pPr>
            <a:r>
              <a:rPr sz="1046" dirty="0">
                <a:solidFill>
                  <a:srgbClr val="515151"/>
                </a:solidFill>
                <a:latin typeface="Calibri"/>
                <a:cs typeface="Calibri"/>
              </a:rPr>
              <a:t>IDE</a:t>
            </a:r>
            <a:endParaRPr sz="1046" dirty="0">
              <a:latin typeface="Calibri"/>
              <a:cs typeface="Calibri"/>
            </a:endParaRPr>
          </a:p>
          <a:p>
            <a:pPr marL="361575" lvl="1" indent="-136890">
              <a:spcBef>
                <a:spcPts val="330"/>
              </a:spcBef>
              <a:buClr>
                <a:srgbClr val="14BBEA"/>
              </a:buClr>
              <a:buChar char="◦"/>
              <a:tabLst>
                <a:tab pos="361575" algn="l"/>
                <a:tab pos="361864" algn="l"/>
              </a:tabLst>
            </a:pPr>
            <a:r>
              <a:rPr sz="1046" spc="-11" dirty="0">
                <a:solidFill>
                  <a:srgbClr val="515151"/>
                </a:solidFill>
                <a:latin typeface="Calibri"/>
                <a:cs typeface="Calibri"/>
              </a:rPr>
              <a:t>Terminal</a:t>
            </a:r>
            <a:endParaRPr sz="1046" dirty="0">
              <a:latin typeface="Calibri"/>
              <a:cs typeface="Calibri"/>
            </a:endParaRPr>
          </a:p>
          <a:p>
            <a:pPr marL="361575" lvl="1" indent="-136890">
              <a:spcBef>
                <a:spcPts val="327"/>
              </a:spcBef>
              <a:buClr>
                <a:srgbClr val="14BBEA"/>
              </a:buClr>
              <a:buChar char="◦"/>
              <a:tabLst>
                <a:tab pos="361575" algn="l"/>
                <a:tab pos="361864" algn="l"/>
              </a:tabLst>
            </a:pPr>
            <a:r>
              <a:rPr sz="1046" dirty="0">
                <a:solidFill>
                  <a:srgbClr val="515151"/>
                </a:solidFill>
                <a:latin typeface="Calibri"/>
                <a:cs typeface="Calibri"/>
              </a:rPr>
              <a:t>GUI</a:t>
            </a:r>
            <a:endParaRPr sz="1046" dirty="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167208" y="1634243"/>
            <a:ext cx="829286" cy="216339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637"/>
          </a:p>
        </p:txBody>
      </p:sp>
    </p:spTree>
    <p:extLst>
      <p:ext uri="{BB962C8B-B14F-4D97-AF65-F5344CB8AC3E}">
        <p14:creationId xmlns:p14="http://schemas.microsoft.com/office/powerpoint/2010/main" val="396981104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31618" y="-13520"/>
            <a:ext cx="7038109" cy="612347"/>
          </a:xfrm>
          <a:prstGeom prst="rect">
            <a:avLst/>
          </a:prstGeom>
        </p:spPr>
        <p:txBody>
          <a:bodyPr spcFirstLastPara="1" vert="horz" wrap="square" lIns="0" tIns="9525" rIns="0" bIns="0" rtlCol="0" anchor="t" anchorCtr="0">
            <a:spAutoFit/>
          </a:bodyPr>
          <a:lstStyle/>
          <a:p>
            <a:pPr algn="ctr">
              <a:lnSpc>
                <a:spcPts val="4605"/>
              </a:lnSpc>
              <a:spcBef>
                <a:spcPts val="75"/>
              </a:spcBef>
              <a:tabLst>
                <a:tab pos="1366838" algn="l"/>
                <a:tab pos="2161223" algn="l"/>
              </a:tabLst>
            </a:pPr>
            <a:r>
              <a:rPr sz="2800" b="1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  <a:cs typeface="Palatino Linotype"/>
              </a:rPr>
              <a:t>What	</a:t>
            </a:r>
            <a:r>
              <a:rPr sz="2800" b="1" spc="-41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  <a:cs typeface="Palatino Linotype"/>
              </a:rPr>
              <a:t>we	</a:t>
            </a:r>
            <a:r>
              <a:rPr sz="2800" b="1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  <a:cs typeface="Palatino Linotype"/>
              </a:rPr>
              <a:t>can do</a:t>
            </a:r>
            <a:r>
              <a:rPr sz="2800" b="1" spc="-75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  <a:cs typeface="Palatino Linotype"/>
              </a:rPr>
              <a:t> </a:t>
            </a:r>
            <a:r>
              <a:rPr sz="2800" b="1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  <a:cs typeface="Palatino Linotype"/>
              </a:rPr>
              <a:t>with</a:t>
            </a:r>
            <a:r>
              <a:rPr lang="en-US" sz="2800" b="1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  <a:cs typeface="Palatino Linotype"/>
              </a:rPr>
              <a:t> </a:t>
            </a:r>
            <a:r>
              <a:rPr sz="2800" b="1" spc="-11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  <a:cs typeface="Palatino Linotype"/>
              </a:rPr>
              <a:t>JavaScript?</a:t>
            </a:r>
            <a:endParaRPr sz="2800" b="1" dirty="0">
              <a:solidFill>
                <a:schemeClr val="bg1"/>
              </a:solidFill>
              <a:latin typeface="Roboto Slab" panose="020B0604020202020204" charset="0"/>
              <a:ea typeface="Roboto Slab" panose="020B0604020202020204" charset="0"/>
              <a:cs typeface="Palatino Linotype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531619" y="1377314"/>
            <a:ext cx="4320540" cy="273634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6" name="object 6"/>
          <p:cNvSpPr/>
          <p:nvPr/>
        </p:nvSpPr>
        <p:spPr>
          <a:xfrm>
            <a:off x="4067270" y="1654492"/>
            <a:ext cx="3729990" cy="3097530"/>
          </a:xfrm>
          <a:custGeom>
            <a:avLst/>
            <a:gdLst/>
            <a:ahLst/>
            <a:cxnLst/>
            <a:rect l="l" t="t" r="r" b="b"/>
            <a:pathLst>
              <a:path w="4973320" h="4130040">
                <a:moveTo>
                  <a:pt x="4360799" y="0"/>
                </a:moveTo>
                <a:lnTo>
                  <a:pt x="1912239" y="0"/>
                </a:lnTo>
                <a:lnTo>
                  <a:pt x="1864400" y="1841"/>
                </a:lnTo>
                <a:lnTo>
                  <a:pt x="1817569" y="7276"/>
                </a:lnTo>
                <a:lnTo>
                  <a:pt x="1771881" y="16167"/>
                </a:lnTo>
                <a:lnTo>
                  <a:pt x="1727472" y="28378"/>
                </a:lnTo>
                <a:lnTo>
                  <a:pt x="1684478" y="43774"/>
                </a:lnTo>
                <a:lnTo>
                  <a:pt x="1643036" y="62218"/>
                </a:lnTo>
                <a:lnTo>
                  <a:pt x="1603280" y="83575"/>
                </a:lnTo>
                <a:lnTo>
                  <a:pt x="1565349" y="107708"/>
                </a:lnTo>
                <a:lnTo>
                  <a:pt x="1529377" y="134480"/>
                </a:lnTo>
                <a:lnTo>
                  <a:pt x="1495500" y="163757"/>
                </a:lnTo>
                <a:lnTo>
                  <a:pt x="1463856" y="195401"/>
                </a:lnTo>
                <a:lnTo>
                  <a:pt x="1434579" y="229278"/>
                </a:lnTo>
                <a:lnTo>
                  <a:pt x="1407807" y="265250"/>
                </a:lnTo>
                <a:lnTo>
                  <a:pt x="1383674" y="303181"/>
                </a:lnTo>
                <a:lnTo>
                  <a:pt x="1362317" y="342937"/>
                </a:lnTo>
                <a:lnTo>
                  <a:pt x="1343873" y="384379"/>
                </a:lnTo>
                <a:lnTo>
                  <a:pt x="1328477" y="427373"/>
                </a:lnTo>
                <a:lnTo>
                  <a:pt x="1316266" y="471782"/>
                </a:lnTo>
                <a:lnTo>
                  <a:pt x="1307375" y="517470"/>
                </a:lnTo>
                <a:lnTo>
                  <a:pt x="1301940" y="564301"/>
                </a:lnTo>
                <a:lnTo>
                  <a:pt x="1300099" y="612139"/>
                </a:lnTo>
                <a:lnTo>
                  <a:pt x="1300099" y="2409190"/>
                </a:lnTo>
                <a:lnTo>
                  <a:pt x="0" y="2944622"/>
                </a:lnTo>
                <a:lnTo>
                  <a:pt x="1300099" y="3441700"/>
                </a:lnTo>
                <a:lnTo>
                  <a:pt x="1300099" y="3517887"/>
                </a:lnTo>
                <a:lnTo>
                  <a:pt x="1301940" y="3565727"/>
                </a:lnTo>
                <a:lnTo>
                  <a:pt x="1307375" y="3612559"/>
                </a:lnTo>
                <a:lnTo>
                  <a:pt x="1316266" y="3658249"/>
                </a:lnTo>
                <a:lnTo>
                  <a:pt x="1328477" y="3702659"/>
                </a:lnTo>
                <a:lnTo>
                  <a:pt x="1343873" y="3745654"/>
                </a:lnTo>
                <a:lnTo>
                  <a:pt x="1362317" y="3787098"/>
                </a:lnTo>
                <a:lnTo>
                  <a:pt x="1383674" y="3826854"/>
                </a:lnTo>
                <a:lnTo>
                  <a:pt x="1407807" y="3864786"/>
                </a:lnTo>
                <a:lnTo>
                  <a:pt x="1434579" y="3900759"/>
                </a:lnTo>
                <a:lnTo>
                  <a:pt x="1463856" y="3934636"/>
                </a:lnTo>
                <a:lnTo>
                  <a:pt x="1495500" y="3966281"/>
                </a:lnTo>
                <a:lnTo>
                  <a:pt x="1529377" y="3995558"/>
                </a:lnTo>
                <a:lnTo>
                  <a:pt x="1565349" y="4022331"/>
                </a:lnTo>
                <a:lnTo>
                  <a:pt x="1603280" y="4046464"/>
                </a:lnTo>
                <a:lnTo>
                  <a:pt x="1643036" y="4067820"/>
                </a:lnTo>
                <a:lnTo>
                  <a:pt x="1684478" y="4086265"/>
                </a:lnTo>
                <a:lnTo>
                  <a:pt x="1727472" y="4101661"/>
                </a:lnTo>
                <a:lnTo>
                  <a:pt x="1771881" y="4113872"/>
                </a:lnTo>
                <a:lnTo>
                  <a:pt x="1817569" y="4122763"/>
                </a:lnTo>
                <a:lnTo>
                  <a:pt x="1864400" y="4128198"/>
                </a:lnTo>
                <a:lnTo>
                  <a:pt x="1912239" y="4130040"/>
                </a:lnTo>
                <a:lnTo>
                  <a:pt x="4360799" y="4130040"/>
                </a:lnTo>
                <a:lnTo>
                  <a:pt x="4408637" y="4128198"/>
                </a:lnTo>
                <a:lnTo>
                  <a:pt x="4455468" y="4122763"/>
                </a:lnTo>
                <a:lnTo>
                  <a:pt x="4501156" y="4113872"/>
                </a:lnTo>
                <a:lnTo>
                  <a:pt x="4545565" y="4101661"/>
                </a:lnTo>
                <a:lnTo>
                  <a:pt x="4588559" y="4086265"/>
                </a:lnTo>
                <a:lnTo>
                  <a:pt x="4630001" y="4067820"/>
                </a:lnTo>
                <a:lnTo>
                  <a:pt x="4669757" y="4046464"/>
                </a:lnTo>
                <a:lnTo>
                  <a:pt x="4707688" y="4022331"/>
                </a:lnTo>
                <a:lnTo>
                  <a:pt x="4743660" y="3995558"/>
                </a:lnTo>
                <a:lnTo>
                  <a:pt x="4777537" y="3966281"/>
                </a:lnTo>
                <a:lnTo>
                  <a:pt x="4809181" y="3934636"/>
                </a:lnTo>
                <a:lnTo>
                  <a:pt x="4838458" y="3900759"/>
                </a:lnTo>
                <a:lnTo>
                  <a:pt x="4865230" y="3864786"/>
                </a:lnTo>
                <a:lnTo>
                  <a:pt x="4889363" y="3826854"/>
                </a:lnTo>
                <a:lnTo>
                  <a:pt x="4910720" y="3787098"/>
                </a:lnTo>
                <a:lnTo>
                  <a:pt x="4929164" y="3745654"/>
                </a:lnTo>
                <a:lnTo>
                  <a:pt x="4944560" y="3702659"/>
                </a:lnTo>
                <a:lnTo>
                  <a:pt x="4956771" y="3658249"/>
                </a:lnTo>
                <a:lnTo>
                  <a:pt x="4965662" y="3612559"/>
                </a:lnTo>
                <a:lnTo>
                  <a:pt x="4971097" y="3565727"/>
                </a:lnTo>
                <a:lnTo>
                  <a:pt x="4972939" y="3517887"/>
                </a:lnTo>
                <a:lnTo>
                  <a:pt x="4972939" y="612139"/>
                </a:lnTo>
                <a:lnTo>
                  <a:pt x="4971097" y="564301"/>
                </a:lnTo>
                <a:lnTo>
                  <a:pt x="4965662" y="517470"/>
                </a:lnTo>
                <a:lnTo>
                  <a:pt x="4956771" y="471782"/>
                </a:lnTo>
                <a:lnTo>
                  <a:pt x="4944560" y="427373"/>
                </a:lnTo>
                <a:lnTo>
                  <a:pt x="4929164" y="384379"/>
                </a:lnTo>
                <a:lnTo>
                  <a:pt x="4910720" y="342937"/>
                </a:lnTo>
                <a:lnTo>
                  <a:pt x="4889363" y="303181"/>
                </a:lnTo>
                <a:lnTo>
                  <a:pt x="4865230" y="265250"/>
                </a:lnTo>
                <a:lnTo>
                  <a:pt x="4838458" y="229278"/>
                </a:lnTo>
                <a:lnTo>
                  <a:pt x="4809181" y="195401"/>
                </a:lnTo>
                <a:lnTo>
                  <a:pt x="4777537" y="163757"/>
                </a:lnTo>
                <a:lnTo>
                  <a:pt x="4743660" y="134480"/>
                </a:lnTo>
                <a:lnTo>
                  <a:pt x="4707688" y="107708"/>
                </a:lnTo>
                <a:lnTo>
                  <a:pt x="4669757" y="83575"/>
                </a:lnTo>
                <a:lnTo>
                  <a:pt x="4630001" y="62218"/>
                </a:lnTo>
                <a:lnTo>
                  <a:pt x="4588559" y="43774"/>
                </a:lnTo>
                <a:lnTo>
                  <a:pt x="4545565" y="28378"/>
                </a:lnTo>
                <a:lnTo>
                  <a:pt x="4501156" y="16167"/>
                </a:lnTo>
                <a:lnTo>
                  <a:pt x="4455468" y="7276"/>
                </a:lnTo>
                <a:lnTo>
                  <a:pt x="4408637" y="1841"/>
                </a:lnTo>
                <a:lnTo>
                  <a:pt x="43607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7" name="object 7"/>
          <p:cNvSpPr/>
          <p:nvPr/>
        </p:nvSpPr>
        <p:spPr>
          <a:xfrm>
            <a:off x="4067270" y="1654492"/>
            <a:ext cx="3729990" cy="3097530"/>
          </a:xfrm>
          <a:custGeom>
            <a:avLst/>
            <a:gdLst/>
            <a:ahLst/>
            <a:cxnLst/>
            <a:rect l="l" t="t" r="r" b="b"/>
            <a:pathLst>
              <a:path w="4973320" h="4130040">
                <a:moveTo>
                  <a:pt x="1300099" y="612139"/>
                </a:moveTo>
                <a:lnTo>
                  <a:pt x="1301940" y="564301"/>
                </a:lnTo>
                <a:lnTo>
                  <a:pt x="1307375" y="517470"/>
                </a:lnTo>
                <a:lnTo>
                  <a:pt x="1316266" y="471782"/>
                </a:lnTo>
                <a:lnTo>
                  <a:pt x="1328477" y="427373"/>
                </a:lnTo>
                <a:lnTo>
                  <a:pt x="1343873" y="384379"/>
                </a:lnTo>
                <a:lnTo>
                  <a:pt x="1362317" y="342937"/>
                </a:lnTo>
                <a:lnTo>
                  <a:pt x="1383674" y="303181"/>
                </a:lnTo>
                <a:lnTo>
                  <a:pt x="1407807" y="265250"/>
                </a:lnTo>
                <a:lnTo>
                  <a:pt x="1434579" y="229278"/>
                </a:lnTo>
                <a:lnTo>
                  <a:pt x="1463856" y="195401"/>
                </a:lnTo>
                <a:lnTo>
                  <a:pt x="1495500" y="163757"/>
                </a:lnTo>
                <a:lnTo>
                  <a:pt x="1529377" y="134480"/>
                </a:lnTo>
                <a:lnTo>
                  <a:pt x="1565349" y="107708"/>
                </a:lnTo>
                <a:lnTo>
                  <a:pt x="1603280" y="83575"/>
                </a:lnTo>
                <a:lnTo>
                  <a:pt x="1643036" y="62218"/>
                </a:lnTo>
                <a:lnTo>
                  <a:pt x="1684478" y="43774"/>
                </a:lnTo>
                <a:lnTo>
                  <a:pt x="1727472" y="28378"/>
                </a:lnTo>
                <a:lnTo>
                  <a:pt x="1771881" y="16167"/>
                </a:lnTo>
                <a:lnTo>
                  <a:pt x="1817569" y="7276"/>
                </a:lnTo>
                <a:lnTo>
                  <a:pt x="1864400" y="1841"/>
                </a:lnTo>
                <a:lnTo>
                  <a:pt x="1912239" y="0"/>
                </a:lnTo>
                <a:lnTo>
                  <a:pt x="2830449" y="0"/>
                </a:lnTo>
                <a:lnTo>
                  <a:pt x="4360799" y="0"/>
                </a:lnTo>
                <a:lnTo>
                  <a:pt x="4408637" y="1841"/>
                </a:lnTo>
                <a:lnTo>
                  <a:pt x="4455468" y="7276"/>
                </a:lnTo>
                <a:lnTo>
                  <a:pt x="4501156" y="16167"/>
                </a:lnTo>
                <a:lnTo>
                  <a:pt x="4545565" y="28378"/>
                </a:lnTo>
                <a:lnTo>
                  <a:pt x="4588559" y="43774"/>
                </a:lnTo>
                <a:lnTo>
                  <a:pt x="4630001" y="62218"/>
                </a:lnTo>
                <a:lnTo>
                  <a:pt x="4669757" y="83575"/>
                </a:lnTo>
                <a:lnTo>
                  <a:pt x="4707688" y="107708"/>
                </a:lnTo>
                <a:lnTo>
                  <a:pt x="4743660" y="134480"/>
                </a:lnTo>
                <a:lnTo>
                  <a:pt x="4777537" y="163757"/>
                </a:lnTo>
                <a:lnTo>
                  <a:pt x="4809181" y="195401"/>
                </a:lnTo>
                <a:lnTo>
                  <a:pt x="4838458" y="229278"/>
                </a:lnTo>
                <a:lnTo>
                  <a:pt x="4865230" y="265250"/>
                </a:lnTo>
                <a:lnTo>
                  <a:pt x="4889363" y="303181"/>
                </a:lnTo>
                <a:lnTo>
                  <a:pt x="4910720" y="342937"/>
                </a:lnTo>
                <a:lnTo>
                  <a:pt x="4929164" y="384379"/>
                </a:lnTo>
                <a:lnTo>
                  <a:pt x="4944560" y="427373"/>
                </a:lnTo>
                <a:lnTo>
                  <a:pt x="4956771" y="471782"/>
                </a:lnTo>
                <a:lnTo>
                  <a:pt x="4965662" y="517470"/>
                </a:lnTo>
                <a:lnTo>
                  <a:pt x="4971097" y="564301"/>
                </a:lnTo>
                <a:lnTo>
                  <a:pt x="4972939" y="612139"/>
                </a:lnTo>
                <a:lnTo>
                  <a:pt x="4972939" y="2409190"/>
                </a:lnTo>
                <a:lnTo>
                  <a:pt x="4972939" y="3441700"/>
                </a:lnTo>
                <a:lnTo>
                  <a:pt x="4972939" y="3517887"/>
                </a:lnTo>
                <a:lnTo>
                  <a:pt x="4971097" y="3565727"/>
                </a:lnTo>
                <a:lnTo>
                  <a:pt x="4965662" y="3612559"/>
                </a:lnTo>
                <a:lnTo>
                  <a:pt x="4956771" y="3658249"/>
                </a:lnTo>
                <a:lnTo>
                  <a:pt x="4944560" y="3702659"/>
                </a:lnTo>
                <a:lnTo>
                  <a:pt x="4929164" y="3745654"/>
                </a:lnTo>
                <a:lnTo>
                  <a:pt x="4910720" y="3787098"/>
                </a:lnTo>
                <a:lnTo>
                  <a:pt x="4889363" y="3826854"/>
                </a:lnTo>
                <a:lnTo>
                  <a:pt x="4865230" y="3864786"/>
                </a:lnTo>
                <a:lnTo>
                  <a:pt x="4838458" y="3900759"/>
                </a:lnTo>
                <a:lnTo>
                  <a:pt x="4809181" y="3934636"/>
                </a:lnTo>
                <a:lnTo>
                  <a:pt x="4777537" y="3966281"/>
                </a:lnTo>
                <a:lnTo>
                  <a:pt x="4743660" y="3995558"/>
                </a:lnTo>
                <a:lnTo>
                  <a:pt x="4707688" y="4022331"/>
                </a:lnTo>
                <a:lnTo>
                  <a:pt x="4669757" y="4046464"/>
                </a:lnTo>
                <a:lnTo>
                  <a:pt x="4630001" y="4067820"/>
                </a:lnTo>
                <a:lnTo>
                  <a:pt x="4588559" y="4086265"/>
                </a:lnTo>
                <a:lnTo>
                  <a:pt x="4545565" y="4101661"/>
                </a:lnTo>
                <a:lnTo>
                  <a:pt x="4501156" y="4113872"/>
                </a:lnTo>
                <a:lnTo>
                  <a:pt x="4455468" y="4122763"/>
                </a:lnTo>
                <a:lnTo>
                  <a:pt x="4408637" y="4128198"/>
                </a:lnTo>
                <a:lnTo>
                  <a:pt x="4360799" y="4130040"/>
                </a:lnTo>
                <a:lnTo>
                  <a:pt x="2830449" y="4130040"/>
                </a:lnTo>
                <a:lnTo>
                  <a:pt x="1912239" y="4130040"/>
                </a:lnTo>
                <a:lnTo>
                  <a:pt x="1864400" y="4128198"/>
                </a:lnTo>
                <a:lnTo>
                  <a:pt x="1817569" y="4122763"/>
                </a:lnTo>
                <a:lnTo>
                  <a:pt x="1771881" y="4113872"/>
                </a:lnTo>
                <a:lnTo>
                  <a:pt x="1727472" y="4101661"/>
                </a:lnTo>
                <a:lnTo>
                  <a:pt x="1684478" y="4086265"/>
                </a:lnTo>
                <a:lnTo>
                  <a:pt x="1643036" y="4067820"/>
                </a:lnTo>
                <a:lnTo>
                  <a:pt x="1603280" y="4046464"/>
                </a:lnTo>
                <a:lnTo>
                  <a:pt x="1565349" y="4022331"/>
                </a:lnTo>
                <a:lnTo>
                  <a:pt x="1529377" y="3995558"/>
                </a:lnTo>
                <a:lnTo>
                  <a:pt x="1495500" y="3966281"/>
                </a:lnTo>
                <a:lnTo>
                  <a:pt x="1463856" y="3934636"/>
                </a:lnTo>
                <a:lnTo>
                  <a:pt x="1434579" y="3900759"/>
                </a:lnTo>
                <a:lnTo>
                  <a:pt x="1407807" y="3864786"/>
                </a:lnTo>
                <a:lnTo>
                  <a:pt x="1383674" y="3826854"/>
                </a:lnTo>
                <a:lnTo>
                  <a:pt x="1362317" y="3787098"/>
                </a:lnTo>
                <a:lnTo>
                  <a:pt x="1343873" y="3745654"/>
                </a:lnTo>
                <a:lnTo>
                  <a:pt x="1328477" y="3702659"/>
                </a:lnTo>
                <a:lnTo>
                  <a:pt x="1316266" y="3658249"/>
                </a:lnTo>
                <a:lnTo>
                  <a:pt x="1307375" y="3612559"/>
                </a:lnTo>
                <a:lnTo>
                  <a:pt x="1301940" y="3565727"/>
                </a:lnTo>
                <a:lnTo>
                  <a:pt x="1300099" y="3517887"/>
                </a:lnTo>
                <a:lnTo>
                  <a:pt x="1300099" y="3441700"/>
                </a:lnTo>
                <a:lnTo>
                  <a:pt x="0" y="2944622"/>
                </a:lnTo>
                <a:lnTo>
                  <a:pt x="1300099" y="2409190"/>
                </a:lnTo>
                <a:lnTo>
                  <a:pt x="1300099" y="612139"/>
                </a:lnTo>
                <a:close/>
              </a:path>
            </a:pathLst>
          </a:custGeom>
          <a:ln w="28956">
            <a:solidFill>
              <a:srgbClr val="9D1E22"/>
            </a:solidFill>
          </a:ln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8" name="object 8"/>
          <p:cNvSpPr txBox="1"/>
          <p:nvPr/>
        </p:nvSpPr>
        <p:spPr>
          <a:xfrm>
            <a:off x="5254180" y="1709738"/>
            <a:ext cx="2330768" cy="2964754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L="9525" marR="3810" indent="-2381" algn="ctr">
              <a:spcBef>
                <a:spcPts val="79"/>
              </a:spcBef>
            </a:pPr>
            <a:r>
              <a:rPr sz="2400" dirty="0">
                <a:solidFill>
                  <a:srgbClr val="7E7E7E"/>
                </a:solidFill>
                <a:latin typeface="Palatino Linotype"/>
                <a:cs typeface="Palatino Linotype"/>
              </a:rPr>
              <a:t>Create </a:t>
            </a:r>
            <a:r>
              <a:rPr sz="2400" spc="-4" dirty="0">
                <a:solidFill>
                  <a:srgbClr val="7E7E7E"/>
                </a:solidFill>
                <a:latin typeface="Palatino Linotype"/>
                <a:cs typeface="Palatino Linotype"/>
              </a:rPr>
              <a:t>photo  </a:t>
            </a:r>
            <a:r>
              <a:rPr sz="2400" dirty="0">
                <a:solidFill>
                  <a:srgbClr val="7E7E7E"/>
                </a:solidFill>
                <a:latin typeface="Palatino Linotype"/>
                <a:cs typeface="Palatino Linotype"/>
              </a:rPr>
              <a:t>slideshow and  control how</a:t>
            </a:r>
            <a:r>
              <a:rPr sz="2400" spc="-49" dirty="0">
                <a:solidFill>
                  <a:srgbClr val="7E7E7E"/>
                </a:solidFill>
                <a:latin typeface="Palatino Linotype"/>
                <a:cs typeface="Palatino Linotype"/>
              </a:rPr>
              <a:t> </a:t>
            </a:r>
            <a:r>
              <a:rPr sz="2400" spc="-4" dirty="0">
                <a:solidFill>
                  <a:srgbClr val="7E7E7E"/>
                </a:solidFill>
                <a:latin typeface="Palatino Linotype"/>
                <a:cs typeface="Palatino Linotype"/>
              </a:rPr>
              <a:t>long  it takes to </a:t>
            </a:r>
            <a:r>
              <a:rPr sz="2400" spc="-11" dirty="0">
                <a:solidFill>
                  <a:srgbClr val="7E7E7E"/>
                </a:solidFill>
                <a:latin typeface="Palatino Linotype"/>
                <a:cs typeface="Palatino Linotype"/>
              </a:rPr>
              <a:t>move  </a:t>
            </a:r>
            <a:r>
              <a:rPr sz="2400" spc="-4" dirty="0">
                <a:solidFill>
                  <a:srgbClr val="7E7E7E"/>
                </a:solidFill>
                <a:latin typeface="Palatino Linotype"/>
                <a:cs typeface="Palatino Linotype"/>
              </a:rPr>
              <a:t>from one </a:t>
            </a:r>
            <a:r>
              <a:rPr sz="2400" dirty="0">
                <a:solidFill>
                  <a:srgbClr val="7E7E7E"/>
                </a:solidFill>
                <a:latin typeface="Palatino Linotype"/>
                <a:cs typeface="Palatino Linotype"/>
              </a:rPr>
              <a:t>image  </a:t>
            </a:r>
            <a:r>
              <a:rPr sz="2400" spc="-4" dirty="0">
                <a:solidFill>
                  <a:srgbClr val="7E7E7E"/>
                </a:solidFill>
                <a:latin typeface="Palatino Linotype"/>
                <a:cs typeface="Palatino Linotype"/>
              </a:rPr>
              <a:t>to the next </a:t>
            </a:r>
            <a:r>
              <a:rPr sz="2400" dirty="0">
                <a:solidFill>
                  <a:srgbClr val="7E7E7E"/>
                </a:solidFill>
                <a:latin typeface="Palatino Linotype"/>
                <a:cs typeface="Palatino Linotype"/>
              </a:rPr>
              <a:t>and  with what  animation</a:t>
            </a:r>
            <a:r>
              <a:rPr sz="2400" spc="-38" dirty="0">
                <a:solidFill>
                  <a:srgbClr val="7E7E7E"/>
                </a:solidFill>
                <a:latin typeface="Palatino Linotype"/>
                <a:cs typeface="Palatino Linotype"/>
              </a:rPr>
              <a:t> </a:t>
            </a:r>
            <a:r>
              <a:rPr sz="2400" spc="-4" dirty="0">
                <a:solidFill>
                  <a:srgbClr val="7E7E7E"/>
                </a:solidFill>
                <a:latin typeface="Palatino Linotype"/>
                <a:cs typeface="Palatino Linotype"/>
              </a:rPr>
              <a:t>effect</a:t>
            </a:r>
            <a:endParaRPr sz="2400">
              <a:latin typeface="Palatino Linotype"/>
              <a:cs typeface="Palatino Linotype"/>
            </a:endParaRPr>
          </a:p>
        </p:txBody>
      </p:sp>
    </p:spTree>
    <p:extLst>
      <p:ext uri="{BB962C8B-B14F-4D97-AF65-F5344CB8AC3E}">
        <p14:creationId xmlns:p14="http://schemas.microsoft.com/office/powerpoint/2010/main" val="351848982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1083668" y="1350091"/>
            <a:ext cx="5702618" cy="221022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algn="ctr">
              <a:lnSpc>
                <a:spcPts val="4605"/>
              </a:lnSpc>
              <a:spcBef>
                <a:spcPts val="75"/>
              </a:spcBef>
              <a:tabLst>
                <a:tab pos="1366838" algn="l"/>
                <a:tab pos="2161223" algn="l"/>
              </a:tabLst>
            </a:pPr>
            <a:r>
              <a:rPr sz="2800" dirty="0">
                <a:solidFill>
                  <a:srgbClr val="D1282D"/>
                </a:solidFill>
                <a:latin typeface="Palatino Linotype"/>
                <a:cs typeface="Palatino Linotype"/>
              </a:rPr>
              <a:t>What	</a:t>
            </a:r>
            <a:r>
              <a:rPr sz="2800" spc="-41" dirty="0">
                <a:solidFill>
                  <a:srgbClr val="D1282D"/>
                </a:solidFill>
                <a:latin typeface="Palatino Linotype"/>
                <a:cs typeface="Palatino Linotype"/>
              </a:rPr>
              <a:t>we	</a:t>
            </a:r>
            <a:r>
              <a:rPr sz="2800" dirty="0">
                <a:solidFill>
                  <a:srgbClr val="D1282D"/>
                </a:solidFill>
                <a:latin typeface="Palatino Linotype"/>
                <a:cs typeface="Palatino Linotype"/>
              </a:rPr>
              <a:t>can do</a:t>
            </a:r>
            <a:r>
              <a:rPr sz="2800" spc="-30" dirty="0">
                <a:solidFill>
                  <a:srgbClr val="D1282D"/>
                </a:solidFill>
                <a:latin typeface="Palatino Linotype"/>
                <a:cs typeface="Palatino Linotype"/>
              </a:rPr>
              <a:t> </a:t>
            </a:r>
            <a:r>
              <a:rPr sz="2800" dirty="0">
                <a:solidFill>
                  <a:srgbClr val="D1282D"/>
                </a:solidFill>
                <a:latin typeface="Palatino Linotype"/>
                <a:cs typeface="Palatino Linotype"/>
              </a:rPr>
              <a:t>with</a:t>
            </a:r>
            <a:endParaRPr sz="2800" dirty="0">
              <a:latin typeface="Palatino Linotype"/>
              <a:cs typeface="Palatino Linotype"/>
            </a:endParaRPr>
          </a:p>
          <a:p>
            <a:pPr algn="ctr">
              <a:lnSpc>
                <a:spcPts val="4605"/>
              </a:lnSpc>
            </a:pPr>
            <a:r>
              <a:rPr sz="2800" spc="-11" dirty="0">
                <a:solidFill>
                  <a:srgbClr val="D1282D"/>
                </a:solidFill>
                <a:latin typeface="Palatino Linotype"/>
                <a:cs typeface="Palatino Linotype"/>
              </a:rPr>
              <a:t>JavaScript?</a:t>
            </a:r>
            <a:endParaRPr sz="2800" dirty="0">
              <a:latin typeface="Palatino Linotype"/>
              <a:cs typeface="Palatino Linotype"/>
            </a:endParaRPr>
          </a:p>
          <a:p>
            <a:pPr algn="ctr">
              <a:spcBef>
                <a:spcPts val="3090"/>
              </a:spcBef>
            </a:pPr>
            <a:r>
              <a:rPr sz="4050" dirty="0">
                <a:solidFill>
                  <a:srgbClr val="7E7E7E"/>
                </a:solidFill>
                <a:latin typeface="Palatino Linotype"/>
                <a:cs typeface="Palatino Linotype"/>
              </a:rPr>
              <a:t>And </a:t>
            </a:r>
            <a:r>
              <a:rPr sz="4050" spc="-8" dirty="0">
                <a:solidFill>
                  <a:srgbClr val="7E7E7E"/>
                </a:solidFill>
                <a:latin typeface="Palatino Linotype"/>
                <a:cs typeface="Palatino Linotype"/>
              </a:rPr>
              <a:t>much </a:t>
            </a:r>
            <a:r>
              <a:rPr sz="4050" dirty="0">
                <a:solidFill>
                  <a:srgbClr val="7E7E7E"/>
                </a:solidFill>
                <a:latin typeface="Palatino Linotype"/>
                <a:cs typeface="Palatino Linotype"/>
              </a:rPr>
              <a:t>much</a:t>
            </a:r>
            <a:r>
              <a:rPr sz="4050" spc="-53" dirty="0">
                <a:solidFill>
                  <a:srgbClr val="7E7E7E"/>
                </a:solidFill>
                <a:latin typeface="Palatino Linotype"/>
                <a:cs typeface="Palatino Linotype"/>
              </a:rPr>
              <a:t> </a:t>
            </a:r>
            <a:r>
              <a:rPr sz="4050" dirty="0">
                <a:solidFill>
                  <a:srgbClr val="7E7E7E"/>
                </a:solidFill>
                <a:latin typeface="Palatino Linotype"/>
                <a:cs typeface="Palatino Linotype"/>
              </a:rPr>
              <a:t>more…</a:t>
            </a:r>
            <a:endParaRPr sz="4050" dirty="0">
              <a:latin typeface="Palatino Linotype"/>
              <a:cs typeface="Palatino Linotype"/>
            </a:endParaRPr>
          </a:p>
        </p:txBody>
      </p:sp>
    </p:spTree>
    <p:extLst>
      <p:ext uri="{BB962C8B-B14F-4D97-AF65-F5344CB8AC3E}">
        <p14:creationId xmlns:p14="http://schemas.microsoft.com/office/powerpoint/2010/main" val="28167358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343550" y="170983"/>
            <a:ext cx="3120977" cy="645690"/>
          </a:xfrm>
          <a:prstGeom prst="rect">
            <a:avLst/>
          </a:prstGeom>
        </p:spPr>
        <p:txBody>
          <a:bodyPr spcFirstLastPara="1" vert="horz" wrap="square" lIns="0" tIns="9525" rIns="0" bIns="0" rtlCol="0" anchor="t" anchorCtr="0">
            <a:spAutoFit/>
          </a:bodyPr>
          <a:lstStyle/>
          <a:p>
            <a:pPr marL="9525">
              <a:spcBef>
                <a:spcPts val="75"/>
              </a:spcBef>
            </a:pPr>
            <a:r>
              <a:rPr sz="4050" b="1" spc="-4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  <a:cs typeface="Palatino Linotype"/>
              </a:rPr>
              <a:t>Ja</a:t>
            </a:r>
            <a:r>
              <a:rPr sz="4050" b="1" spc="-113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  <a:cs typeface="Palatino Linotype"/>
              </a:rPr>
              <a:t>v</a:t>
            </a:r>
            <a:r>
              <a:rPr sz="4050" b="1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  <a:cs typeface="Palatino Linotype"/>
              </a:rPr>
              <a:t>aScript</a:t>
            </a:r>
          </a:p>
        </p:txBody>
      </p:sp>
      <p:sp>
        <p:nvSpPr>
          <p:cNvPr id="4" name="object 4"/>
          <p:cNvSpPr/>
          <p:nvPr/>
        </p:nvSpPr>
        <p:spPr>
          <a:xfrm>
            <a:off x="5552693" y="2085975"/>
            <a:ext cx="2105406" cy="19979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5" name="object 5"/>
          <p:cNvSpPr txBox="1"/>
          <p:nvPr/>
        </p:nvSpPr>
        <p:spPr>
          <a:xfrm>
            <a:off x="1474774" y="1061428"/>
            <a:ext cx="5448776" cy="3450304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79534">
              <a:spcBef>
                <a:spcPts val="75"/>
              </a:spcBef>
            </a:pPr>
            <a:r>
              <a:rPr sz="2700" dirty="0">
                <a:solidFill>
                  <a:srgbClr val="7E7E7E"/>
                </a:solidFill>
                <a:latin typeface="Palatino Linotype"/>
                <a:cs typeface="Palatino Linotype"/>
              </a:rPr>
              <a:t>At </a:t>
            </a:r>
            <a:r>
              <a:rPr sz="2700" spc="-4" dirty="0">
                <a:solidFill>
                  <a:srgbClr val="7E7E7E"/>
                </a:solidFill>
                <a:latin typeface="Palatino Linotype"/>
                <a:cs typeface="Palatino Linotype"/>
              </a:rPr>
              <a:t>the beginning </a:t>
            </a:r>
            <a:r>
              <a:rPr sz="2700" spc="-11" dirty="0">
                <a:solidFill>
                  <a:srgbClr val="7E7E7E"/>
                </a:solidFill>
                <a:latin typeface="Palatino Linotype"/>
                <a:cs typeface="Palatino Linotype"/>
              </a:rPr>
              <a:t>JavaScript</a:t>
            </a:r>
            <a:r>
              <a:rPr sz="2700" dirty="0">
                <a:solidFill>
                  <a:srgbClr val="7E7E7E"/>
                </a:solidFill>
                <a:latin typeface="Palatino Linotype"/>
                <a:cs typeface="Palatino Linotype"/>
              </a:rPr>
              <a:t> </a:t>
            </a:r>
            <a:r>
              <a:rPr sz="2700" spc="-26" dirty="0">
                <a:solidFill>
                  <a:srgbClr val="7E7E7E"/>
                </a:solidFill>
                <a:latin typeface="Palatino Linotype"/>
                <a:cs typeface="Palatino Linotype"/>
              </a:rPr>
              <a:t>was</a:t>
            </a:r>
            <a:endParaRPr sz="2700">
              <a:latin typeface="Palatino Linotype"/>
              <a:cs typeface="Palatino Linotype"/>
            </a:endParaRPr>
          </a:p>
          <a:p>
            <a:pPr marL="79534">
              <a:spcBef>
                <a:spcPts val="4"/>
              </a:spcBef>
            </a:pPr>
            <a:r>
              <a:rPr sz="2700" dirty="0">
                <a:solidFill>
                  <a:srgbClr val="7E7E7E"/>
                </a:solidFill>
                <a:latin typeface="Palatino Linotype"/>
                <a:cs typeface="Palatino Linotype"/>
              </a:rPr>
              <a:t>designed </a:t>
            </a:r>
            <a:r>
              <a:rPr sz="2700" spc="-4" dirty="0">
                <a:solidFill>
                  <a:srgbClr val="7E7E7E"/>
                </a:solidFill>
                <a:latin typeface="Palatino Linotype"/>
                <a:cs typeface="Palatino Linotype"/>
              </a:rPr>
              <a:t>to </a:t>
            </a:r>
            <a:r>
              <a:rPr sz="2700" dirty="0">
                <a:solidFill>
                  <a:srgbClr val="7E7E7E"/>
                </a:solidFill>
                <a:latin typeface="Palatino Linotype"/>
                <a:cs typeface="Palatino Linotype"/>
              </a:rPr>
              <a:t>manipulate </a:t>
            </a:r>
            <a:r>
              <a:rPr sz="2700" spc="-19" dirty="0">
                <a:solidFill>
                  <a:srgbClr val="7E7E7E"/>
                </a:solidFill>
                <a:latin typeface="Palatino Linotype"/>
                <a:cs typeface="Palatino Linotype"/>
              </a:rPr>
              <a:t>web</a:t>
            </a:r>
            <a:r>
              <a:rPr sz="2700" spc="-56" dirty="0">
                <a:solidFill>
                  <a:srgbClr val="7E7E7E"/>
                </a:solidFill>
                <a:latin typeface="Palatino Linotype"/>
                <a:cs typeface="Palatino Linotype"/>
              </a:rPr>
              <a:t> </a:t>
            </a:r>
            <a:r>
              <a:rPr sz="2700" spc="-4" dirty="0">
                <a:solidFill>
                  <a:srgbClr val="7E7E7E"/>
                </a:solidFill>
                <a:latin typeface="Palatino Linotype"/>
                <a:cs typeface="Palatino Linotype"/>
              </a:rPr>
              <a:t>pages.</a:t>
            </a:r>
            <a:endParaRPr sz="2700">
              <a:latin typeface="Palatino Linotype"/>
              <a:cs typeface="Palatino Linotype"/>
            </a:endParaRPr>
          </a:p>
          <a:p>
            <a:pPr marL="49054">
              <a:spcBef>
                <a:spcPts val="960"/>
              </a:spcBef>
            </a:pPr>
            <a:r>
              <a:rPr sz="2700" dirty="0">
                <a:solidFill>
                  <a:srgbClr val="9D1E22"/>
                </a:solidFill>
                <a:latin typeface="Palatino Linotype"/>
                <a:cs typeface="Palatino Linotype"/>
              </a:rPr>
              <a:t>And </a:t>
            </a:r>
            <a:r>
              <a:rPr sz="2700" spc="-4" dirty="0">
                <a:solidFill>
                  <a:srgbClr val="9D1E22"/>
                </a:solidFill>
                <a:latin typeface="Palatino Linotype"/>
                <a:cs typeface="Palatino Linotype"/>
              </a:rPr>
              <a:t>it </a:t>
            </a:r>
            <a:r>
              <a:rPr sz="2700" dirty="0">
                <a:solidFill>
                  <a:srgbClr val="9D1E22"/>
                </a:solidFill>
                <a:latin typeface="Palatino Linotype"/>
                <a:cs typeface="Palatino Linotype"/>
              </a:rPr>
              <a:t>does </a:t>
            </a:r>
            <a:r>
              <a:rPr sz="2700" spc="-4" dirty="0">
                <a:solidFill>
                  <a:srgbClr val="9D1E22"/>
                </a:solidFill>
                <a:latin typeface="Palatino Linotype"/>
                <a:cs typeface="Palatino Linotype"/>
              </a:rPr>
              <a:t>that </a:t>
            </a:r>
            <a:r>
              <a:rPr sz="2700" spc="-19" dirty="0">
                <a:solidFill>
                  <a:srgbClr val="9D1E22"/>
                </a:solidFill>
                <a:latin typeface="Palatino Linotype"/>
                <a:cs typeface="Palatino Linotype"/>
              </a:rPr>
              <a:t>very</a:t>
            </a:r>
            <a:r>
              <a:rPr sz="2700" spc="-4" dirty="0">
                <a:solidFill>
                  <a:srgbClr val="9D1E22"/>
                </a:solidFill>
                <a:latin typeface="Palatino Linotype"/>
                <a:cs typeface="Palatino Linotype"/>
              </a:rPr>
              <a:t> </a:t>
            </a:r>
            <a:r>
              <a:rPr sz="2700" spc="-15" dirty="0">
                <a:solidFill>
                  <a:srgbClr val="9D1E22"/>
                </a:solidFill>
                <a:latin typeface="Palatino Linotype"/>
                <a:cs typeface="Palatino Linotype"/>
              </a:rPr>
              <a:t>well!</a:t>
            </a:r>
            <a:endParaRPr sz="2700">
              <a:latin typeface="Palatino Linotype"/>
              <a:cs typeface="Palatino Linotype"/>
            </a:endParaRPr>
          </a:p>
          <a:p>
            <a:pPr>
              <a:spcBef>
                <a:spcPts val="26"/>
              </a:spcBef>
            </a:pPr>
            <a:endParaRPr sz="2625">
              <a:latin typeface="Times New Roman"/>
              <a:cs typeface="Times New Roman"/>
            </a:endParaRPr>
          </a:p>
          <a:p>
            <a:pPr marL="9525" marR="1528763"/>
            <a:r>
              <a:rPr sz="2700" dirty="0">
                <a:solidFill>
                  <a:srgbClr val="7E7E7E"/>
                </a:solidFill>
                <a:latin typeface="Palatino Linotype"/>
                <a:cs typeface="Palatino Linotype"/>
              </a:rPr>
              <a:t>But </a:t>
            </a:r>
            <a:r>
              <a:rPr sz="2700" spc="-11" dirty="0">
                <a:solidFill>
                  <a:srgbClr val="7E7E7E"/>
                </a:solidFill>
                <a:latin typeface="Palatino Linotype"/>
                <a:cs typeface="Palatino Linotype"/>
              </a:rPr>
              <a:t>nowadays </a:t>
            </a:r>
            <a:r>
              <a:rPr sz="2700" spc="-4" dirty="0">
                <a:solidFill>
                  <a:srgbClr val="7E7E7E"/>
                </a:solidFill>
                <a:latin typeface="Palatino Linotype"/>
                <a:cs typeface="Palatino Linotype"/>
              </a:rPr>
              <a:t>its usage is  </a:t>
            </a:r>
            <a:r>
              <a:rPr sz="2700" dirty="0">
                <a:solidFill>
                  <a:srgbClr val="7E7E7E"/>
                </a:solidFill>
                <a:latin typeface="Palatino Linotype"/>
                <a:cs typeface="Palatino Linotype"/>
              </a:rPr>
              <a:t>much much </a:t>
            </a:r>
            <a:r>
              <a:rPr sz="2700" spc="-4" dirty="0">
                <a:solidFill>
                  <a:srgbClr val="7E7E7E"/>
                </a:solidFill>
                <a:latin typeface="Palatino Linotype"/>
                <a:cs typeface="Palatino Linotype"/>
              </a:rPr>
              <a:t>wider: </a:t>
            </a:r>
            <a:r>
              <a:rPr sz="2700" spc="-15" dirty="0">
                <a:solidFill>
                  <a:srgbClr val="7E7E7E"/>
                </a:solidFill>
                <a:latin typeface="Palatino Linotype"/>
                <a:cs typeface="Palatino Linotype"/>
              </a:rPr>
              <a:t>you  </a:t>
            </a:r>
            <a:r>
              <a:rPr sz="2700" dirty="0">
                <a:solidFill>
                  <a:srgbClr val="7E7E7E"/>
                </a:solidFill>
                <a:latin typeface="Palatino Linotype"/>
                <a:cs typeface="Palatino Linotype"/>
              </a:rPr>
              <a:t>can </a:t>
            </a:r>
            <a:r>
              <a:rPr sz="2700" spc="-4" dirty="0">
                <a:solidFill>
                  <a:srgbClr val="7E7E7E"/>
                </a:solidFill>
                <a:latin typeface="Palatino Linotype"/>
                <a:cs typeface="Palatino Linotype"/>
              </a:rPr>
              <a:t>use it </a:t>
            </a:r>
            <a:r>
              <a:rPr sz="2700" dirty="0">
                <a:solidFill>
                  <a:srgbClr val="7E7E7E"/>
                </a:solidFill>
                <a:latin typeface="Palatino Linotype"/>
                <a:cs typeface="Palatino Linotype"/>
              </a:rPr>
              <a:t>outside of </a:t>
            </a:r>
            <a:r>
              <a:rPr sz="2700" spc="-19" dirty="0">
                <a:solidFill>
                  <a:srgbClr val="7E7E7E"/>
                </a:solidFill>
                <a:latin typeface="Palatino Linotype"/>
                <a:cs typeface="Palatino Linotype"/>
              </a:rPr>
              <a:t>web  </a:t>
            </a:r>
            <a:r>
              <a:rPr sz="2700" spc="-4" dirty="0">
                <a:solidFill>
                  <a:srgbClr val="7E7E7E"/>
                </a:solidFill>
                <a:latin typeface="Palatino Linotype"/>
                <a:cs typeface="Palatino Linotype"/>
              </a:rPr>
              <a:t>pages </a:t>
            </a:r>
            <a:r>
              <a:rPr sz="2700" dirty="0">
                <a:solidFill>
                  <a:srgbClr val="7E7E7E"/>
                </a:solidFill>
                <a:latin typeface="Palatino Linotype"/>
                <a:cs typeface="Palatino Linotype"/>
              </a:rPr>
              <a:t>and </a:t>
            </a:r>
            <a:r>
              <a:rPr sz="2700" spc="-4" dirty="0">
                <a:solidFill>
                  <a:srgbClr val="7E7E7E"/>
                </a:solidFill>
                <a:latin typeface="Palatino Linotype"/>
                <a:cs typeface="Palatino Linotype"/>
              </a:rPr>
              <a:t>the</a:t>
            </a:r>
            <a:r>
              <a:rPr sz="2700" spc="-23" dirty="0">
                <a:solidFill>
                  <a:srgbClr val="7E7E7E"/>
                </a:solidFill>
                <a:latin typeface="Palatino Linotype"/>
                <a:cs typeface="Palatino Linotype"/>
              </a:rPr>
              <a:t> </a:t>
            </a:r>
            <a:r>
              <a:rPr sz="2700" spc="-4" dirty="0">
                <a:solidFill>
                  <a:srgbClr val="7E7E7E"/>
                </a:solidFill>
                <a:latin typeface="Palatino Linotype"/>
                <a:cs typeface="Palatino Linotype"/>
              </a:rPr>
              <a:t>browser</a:t>
            </a:r>
            <a:endParaRPr sz="2700">
              <a:latin typeface="Palatino Linotype"/>
              <a:cs typeface="Palatino Linotype"/>
            </a:endParaRPr>
          </a:p>
        </p:txBody>
      </p:sp>
    </p:spTree>
    <p:extLst>
      <p:ext uri="{BB962C8B-B14F-4D97-AF65-F5344CB8AC3E}">
        <p14:creationId xmlns:p14="http://schemas.microsoft.com/office/powerpoint/2010/main" val="14432165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95608" y="1303643"/>
            <a:ext cx="7474970" cy="289"/>
          </a:xfrm>
          <a:custGeom>
            <a:avLst/>
            <a:gdLst/>
            <a:ahLst/>
            <a:cxnLst/>
            <a:rect l="l" t="t" r="r" b="b"/>
            <a:pathLst>
              <a:path w="16435705" h="635">
                <a:moveTo>
                  <a:pt x="0" y="0"/>
                </a:moveTo>
                <a:lnTo>
                  <a:pt x="16435102" y="1"/>
                </a:lnTo>
              </a:path>
            </a:pathLst>
          </a:custGeom>
          <a:ln w="10470">
            <a:solidFill>
              <a:srgbClr val="919191"/>
            </a:solidFill>
          </a:ln>
        </p:spPr>
        <p:txBody>
          <a:bodyPr wrap="square" lIns="0" tIns="0" rIns="0" bIns="0" rtlCol="0"/>
          <a:lstStyle/>
          <a:p>
            <a:endParaRPr sz="637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59548" y="78250"/>
            <a:ext cx="6837887" cy="661074"/>
          </a:xfrm>
          <a:prstGeom prst="rect">
            <a:avLst/>
          </a:prstGeom>
        </p:spPr>
        <p:txBody>
          <a:bodyPr spcFirstLastPara="1" vert="horz" wrap="square" lIns="0" tIns="95881" rIns="0" bIns="0" rtlCol="0" anchor="t" anchorCtr="0">
            <a:spAutoFit/>
          </a:bodyPr>
          <a:lstStyle/>
          <a:p>
            <a:pPr marL="5776" marR="2310">
              <a:lnSpc>
                <a:spcPts val="3611"/>
              </a:lnSpc>
              <a:spcBef>
                <a:spcPts val="755"/>
              </a:spcBef>
            </a:pPr>
            <a:r>
              <a:rPr sz="2800" b="1" u="none" spc="-66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Web </a:t>
            </a:r>
            <a:r>
              <a:rPr sz="2800" b="1" u="none" spc="-39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Development</a:t>
            </a:r>
            <a:r>
              <a:rPr sz="2800" b="1" u="none" spc="-89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sz="2800" b="1" u="none" spc="-43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Stages  </a:t>
            </a:r>
            <a:r>
              <a:rPr sz="2800" b="1" u="none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4 </a:t>
            </a:r>
            <a:r>
              <a:rPr sz="2800" b="1" u="none" spc="-734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-­‐</a:t>
            </a:r>
            <a:r>
              <a:rPr sz="2800" b="1" u="none" spc="-687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sz="2800" b="1" u="none" spc="-82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Testing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86499" y="1262469"/>
            <a:ext cx="3596984" cy="2948334"/>
          </a:xfrm>
          <a:prstGeom prst="rect">
            <a:avLst/>
          </a:prstGeom>
        </p:spPr>
        <p:txBody>
          <a:bodyPr vert="horz" wrap="square" lIns="0" tIns="5487" rIns="0" bIns="0" rtlCol="0">
            <a:spAutoFit/>
          </a:bodyPr>
          <a:lstStyle/>
          <a:p>
            <a:pPr marL="5776" marR="146998">
              <a:lnSpc>
                <a:spcPct val="132200"/>
              </a:lnSpc>
              <a:spcBef>
                <a:spcPts val="43"/>
              </a:spcBef>
            </a:pPr>
            <a:r>
              <a:rPr sz="2092" u="heavy" spc="-2" dirty="0">
                <a:solidFill>
                  <a:srgbClr val="515151"/>
                </a:solidFill>
                <a:uFill>
                  <a:solidFill>
                    <a:srgbClr val="515151"/>
                  </a:solidFill>
                </a:uFill>
                <a:latin typeface="Calibri"/>
                <a:cs typeface="Calibri"/>
              </a:rPr>
              <a:t>If </a:t>
            </a:r>
            <a:r>
              <a:rPr sz="2092" u="heavy" spc="-5" dirty="0">
                <a:solidFill>
                  <a:srgbClr val="515151"/>
                </a:solidFill>
                <a:uFill>
                  <a:solidFill>
                    <a:srgbClr val="515151"/>
                  </a:solidFill>
                </a:uFill>
                <a:latin typeface="Calibri"/>
                <a:cs typeface="Calibri"/>
              </a:rPr>
              <a:t>you </a:t>
            </a:r>
            <a:r>
              <a:rPr sz="2092" u="heavy" dirty="0">
                <a:solidFill>
                  <a:srgbClr val="515151"/>
                </a:solidFill>
                <a:uFill>
                  <a:solidFill>
                    <a:srgbClr val="515151"/>
                  </a:solidFill>
                </a:uFill>
                <a:latin typeface="Calibri"/>
                <a:cs typeface="Calibri"/>
              </a:rPr>
              <a:t>don’t </a:t>
            </a:r>
            <a:r>
              <a:rPr sz="2092" u="heavy" spc="-7" dirty="0">
                <a:solidFill>
                  <a:srgbClr val="515151"/>
                </a:solidFill>
                <a:uFill>
                  <a:solidFill>
                    <a:srgbClr val="515151"/>
                  </a:solidFill>
                </a:uFill>
                <a:latin typeface="Calibri"/>
                <a:cs typeface="Calibri"/>
              </a:rPr>
              <a:t>test; prepare </a:t>
            </a:r>
            <a:r>
              <a:rPr sz="2092" u="heavy" spc="-9" dirty="0">
                <a:solidFill>
                  <a:srgbClr val="515151"/>
                </a:solidFill>
                <a:uFill>
                  <a:solidFill>
                    <a:srgbClr val="515151"/>
                  </a:solidFill>
                </a:uFill>
                <a:latin typeface="Calibri"/>
                <a:cs typeface="Calibri"/>
              </a:rPr>
              <a:t>to fail. </a:t>
            </a:r>
            <a:r>
              <a:rPr sz="2092" spc="-9" dirty="0">
                <a:solidFill>
                  <a:srgbClr val="515151"/>
                </a:solidFill>
                <a:latin typeface="Calibri"/>
                <a:cs typeface="Calibri"/>
              </a:rPr>
              <a:t> </a:t>
            </a:r>
            <a:r>
              <a:rPr sz="2092" spc="-18" dirty="0">
                <a:solidFill>
                  <a:srgbClr val="515151"/>
                </a:solidFill>
                <a:latin typeface="Calibri"/>
                <a:cs typeface="Calibri"/>
              </a:rPr>
              <a:t>Types </a:t>
            </a:r>
            <a:r>
              <a:rPr sz="2092" dirty="0">
                <a:solidFill>
                  <a:srgbClr val="515151"/>
                </a:solidFill>
                <a:latin typeface="Calibri"/>
                <a:cs typeface="Calibri"/>
              </a:rPr>
              <a:t>of</a:t>
            </a:r>
            <a:r>
              <a:rPr sz="2092" spc="25" dirty="0">
                <a:solidFill>
                  <a:srgbClr val="515151"/>
                </a:solidFill>
                <a:latin typeface="Calibri"/>
                <a:cs typeface="Calibri"/>
              </a:rPr>
              <a:t> </a:t>
            </a:r>
            <a:r>
              <a:rPr sz="2092" spc="-5" dirty="0">
                <a:solidFill>
                  <a:srgbClr val="515151"/>
                </a:solidFill>
                <a:latin typeface="Calibri"/>
                <a:cs typeface="Calibri"/>
              </a:rPr>
              <a:t>testing:</a:t>
            </a:r>
            <a:endParaRPr sz="2092">
              <a:latin typeface="Calibri"/>
              <a:cs typeface="Calibri"/>
            </a:endParaRPr>
          </a:p>
          <a:p>
            <a:pPr marL="224685" marR="72200" indent="-136890">
              <a:lnSpc>
                <a:spcPts val="2101"/>
              </a:lnSpc>
              <a:spcBef>
                <a:spcPts val="348"/>
              </a:spcBef>
              <a:buClr>
                <a:srgbClr val="14BBEA"/>
              </a:buClr>
              <a:buChar char="◦"/>
              <a:tabLst>
                <a:tab pos="224974" algn="l"/>
              </a:tabLst>
            </a:pPr>
            <a:r>
              <a:rPr sz="1933" spc="2" dirty="0">
                <a:solidFill>
                  <a:srgbClr val="515151"/>
                </a:solidFill>
                <a:latin typeface="Calibri"/>
                <a:cs typeface="Calibri"/>
              </a:rPr>
              <a:t>Functional </a:t>
            </a:r>
            <a:r>
              <a:rPr sz="1933" spc="-45" dirty="0">
                <a:solidFill>
                  <a:srgbClr val="515151"/>
                </a:solidFill>
                <a:latin typeface="Calibri"/>
                <a:cs typeface="Calibri"/>
              </a:rPr>
              <a:t>Test </a:t>
            </a:r>
            <a:r>
              <a:rPr sz="1933" spc="2" dirty="0">
                <a:solidFill>
                  <a:srgbClr val="515151"/>
                </a:solidFill>
                <a:latin typeface="Calibri"/>
                <a:cs typeface="Calibri"/>
              </a:rPr>
              <a:t>(does the </a:t>
            </a:r>
            <a:r>
              <a:rPr sz="1933" spc="-9" dirty="0">
                <a:solidFill>
                  <a:srgbClr val="515151"/>
                </a:solidFill>
                <a:latin typeface="Calibri"/>
                <a:cs typeface="Calibri"/>
              </a:rPr>
              <a:t>feature  </a:t>
            </a:r>
            <a:r>
              <a:rPr sz="1933" dirty="0">
                <a:solidFill>
                  <a:srgbClr val="515151"/>
                </a:solidFill>
                <a:latin typeface="Calibri"/>
                <a:cs typeface="Calibri"/>
              </a:rPr>
              <a:t>work?)</a:t>
            </a:r>
            <a:endParaRPr sz="1933">
              <a:latin typeface="Calibri"/>
              <a:cs typeface="Calibri"/>
            </a:endParaRPr>
          </a:p>
          <a:p>
            <a:pPr marL="224685" marR="231616" indent="-136890">
              <a:lnSpc>
                <a:spcPts val="2110"/>
              </a:lnSpc>
              <a:spcBef>
                <a:spcPts val="448"/>
              </a:spcBef>
              <a:buClr>
                <a:srgbClr val="14BBEA"/>
              </a:buClr>
              <a:buChar char="◦"/>
              <a:tabLst>
                <a:tab pos="224974" algn="l"/>
              </a:tabLst>
            </a:pPr>
            <a:r>
              <a:rPr sz="1933" dirty="0">
                <a:solidFill>
                  <a:srgbClr val="515151"/>
                </a:solidFill>
                <a:latin typeface="Calibri"/>
                <a:cs typeface="Calibri"/>
              </a:rPr>
              <a:t>User acceptance </a:t>
            </a:r>
            <a:r>
              <a:rPr sz="1933" spc="-7" dirty="0">
                <a:solidFill>
                  <a:srgbClr val="515151"/>
                </a:solidFill>
                <a:latin typeface="Calibri"/>
                <a:cs typeface="Calibri"/>
              </a:rPr>
              <a:t>test </a:t>
            </a:r>
            <a:r>
              <a:rPr sz="1933" dirty="0">
                <a:solidFill>
                  <a:srgbClr val="515151"/>
                </a:solidFill>
                <a:latin typeface="Calibri"/>
                <a:cs typeface="Calibri"/>
              </a:rPr>
              <a:t>(is </a:t>
            </a:r>
            <a:r>
              <a:rPr sz="1933" spc="2" dirty="0">
                <a:solidFill>
                  <a:srgbClr val="515151"/>
                </a:solidFill>
                <a:latin typeface="Calibri"/>
                <a:cs typeface="Calibri"/>
              </a:rPr>
              <a:t>it </a:t>
            </a:r>
            <a:r>
              <a:rPr sz="1933" dirty="0">
                <a:solidFill>
                  <a:srgbClr val="515151"/>
                </a:solidFill>
                <a:latin typeface="Calibri"/>
                <a:cs typeface="Calibri"/>
              </a:rPr>
              <a:t>what  </a:t>
            </a:r>
            <a:r>
              <a:rPr sz="1933" spc="2" dirty="0">
                <a:solidFill>
                  <a:srgbClr val="515151"/>
                </a:solidFill>
                <a:latin typeface="Calibri"/>
                <a:cs typeface="Calibri"/>
              </a:rPr>
              <a:t>the </a:t>
            </a:r>
            <a:r>
              <a:rPr sz="1933" dirty="0">
                <a:solidFill>
                  <a:srgbClr val="515151"/>
                </a:solidFill>
                <a:latin typeface="Calibri"/>
                <a:cs typeface="Calibri"/>
              </a:rPr>
              <a:t>user</a:t>
            </a:r>
            <a:r>
              <a:rPr sz="1933" spc="-2" dirty="0">
                <a:solidFill>
                  <a:srgbClr val="515151"/>
                </a:solidFill>
                <a:latin typeface="Calibri"/>
                <a:cs typeface="Calibri"/>
              </a:rPr>
              <a:t> </a:t>
            </a:r>
            <a:r>
              <a:rPr sz="1933" dirty="0">
                <a:solidFill>
                  <a:srgbClr val="515151"/>
                </a:solidFill>
                <a:latin typeface="Calibri"/>
                <a:cs typeface="Calibri"/>
              </a:rPr>
              <a:t>wants?)</a:t>
            </a:r>
            <a:endParaRPr sz="1933">
              <a:latin typeface="Calibri"/>
              <a:cs typeface="Calibri"/>
            </a:endParaRPr>
          </a:p>
          <a:p>
            <a:pPr marL="224685" indent="-136890">
              <a:spcBef>
                <a:spcPts val="193"/>
              </a:spcBef>
              <a:buClr>
                <a:srgbClr val="14BBEA"/>
              </a:buClr>
              <a:buChar char="◦"/>
              <a:tabLst>
                <a:tab pos="224974" algn="l"/>
              </a:tabLst>
            </a:pPr>
            <a:r>
              <a:rPr sz="1933" spc="2" dirty="0">
                <a:solidFill>
                  <a:srgbClr val="515151"/>
                </a:solidFill>
                <a:latin typeface="Calibri"/>
                <a:cs typeface="Calibri"/>
              </a:rPr>
              <a:t>Unit </a:t>
            </a:r>
            <a:r>
              <a:rPr sz="1933" spc="-7" dirty="0">
                <a:solidFill>
                  <a:srgbClr val="515151"/>
                </a:solidFill>
                <a:latin typeface="Calibri"/>
                <a:cs typeface="Calibri"/>
              </a:rPr>
              <a:t>test </a:t>
            </a:r>
            <a:r>
              <a:rPr sz="1933" dirty="0">
                <a:solidFill>
                  <a:srgbClr val="515151"/>
                </a:solidFill>
                <a:latin typeface="Calibri"/>
                <a:cs typeface="Calibri"/>
              </a:rPr>
              <a:t>(is </a:t>
            </a:r>
            <a:r>
              <a:rPr sz="1933" spc="2" dirty="0">
                <a:solidFill>
                  <a:srgbClr val="515151"/>
                </a:solidFill>
                <a:latin typeface="Calibri"/>
                <a:cs typeface="Calibri"/>
              </a:rPr>
              <a:t>the </a:t>
            </a:r>
            <a:r>
              <a:rPr sz="1933" dirty="0">
                <a:solidFill>
                  <a:srgbClr val="515151"/>
                </a:solidFill>
                <a:latin typeface="Calibri"/>
                <a:cs typeface="Calibri"/>
              </a:rPr>
              <a:t>code</a:t>
            </a:r>
            <a:r>
              <a:rPr sz="1933" spc="-2" dirty="0">
                <a:solidFill>
                  <a:srgbClr val="515151"/>
                </a:solidFill>
                <a:latin typeface="Calibri"/>
                <a:cs typeface="Calibri"/>
              </a:rPr>
              <a:t> </a:t>
            </a:r>
            <a:r>
              <a:rPr sz="1933" dirty="0">
                <a:solidFill>
                  <a:srgbClr val="515151"/>
                </a:solidFill>
                <a:latin typeface="Calibri"/>
                <a:cs typeface="Calibri"/>
              </a:rPr>
              <a:t>stable?)</a:t>
            </a:r>
            <a:endParaRPr sz="1933">
              <a:latin typeface="Calibri"/>
              <a:cs typeface="Calibri"/>
            </a:endParaRPr>
          </a:p>
          <a:p>
            <a:pPr marL="224685" marR="2310" indent="-136890">
              <a:lnSpc>
                <a:spcPts val="2101"/>
              </a:lnSpc>
              <a:spcBef>
                <a:spcPts val="493"/>
              </a:spcBef>
              <a:buClr>
                <a:srgbClr val="14BBEA"/>
              </a:buClr>
              <a:buChar char="◦"/>
              <a:tabLst>
                <a:tab pos="224974" algn="l"/>
              </a:tabLst>
            </a:pPr>
            <a:r>
              <a:rPr sz="1933" spc="-5" dirty="0">
                <a:solidFill>
                  <a:srgbClr val="515151"/>
                </a:solidFill>
                <a:latin typeface="Calibri"/>
                <a:cs typeface="Calibri"/>
              </a:rPr>
              <a:t>Coverage tests </a:t>
            </a:r>
            <a:r>
              <a:rPr sz="1933" dirty="0">
                <a:solidFill>
                  <a:srgbClr val="515151"/>
                </a:solidFill>
                <a:latin typeface="Calibri"/>
                <a:cs typeface="Calibri"/>
              </a:rPr>
              <a:t>(are </a:t>
            </a:r>
            <a:r>
              <a:rPr sz="1933" spc="2" dirty="0">
                <a:solidFill>
                  <a:srgbClr val="515151"/>
                </a:solidFill>
                <a:latin typeface="Calibri"/>
                <a:cs typeface="Calibri"/>
              </a:rPr>
              <a:t>all </a:t>
            </a:r>
            <a:r>
              <a:rPr sz="1933" dirty="0">
                <a:solidFill>
                  <a:srgbClr val="515151"/>
                </a:solidFill>
                <a:latin typeface="Calibri"/>
                <a:cs typeface="Calibri"/>
              </a:rPr>
              <a:t>code paths  </a:t>
            </a:r>
            <a:r>
              <a:rPr sz="1933" spc="-2" dirty="0">
                <a:solidFill>
                  <a:srgbClr val="515151"/>
                </a:solidFill>
                <a:latin typeface="Calibri"/>
                <a:cs typeface="Calibri"/>
              </a:rPr>
              <a:t>executing?)</a:t>
            </a:r>
            <a:endParaRPr sz="1933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956654" y="3402567"/>
            <a:ext cx="1371503" cy="6857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637"/>
          </a:p>
        </p:txBody>
      </p:sp>
      <p:sp>
        <p:nvSpPr>
          <p:cNvPr id="6" name="object 6"/>
          <p:cNvSpPr/>
          <p:nvPr/>
        </p:nvSpPr>
        <p:spPr>
          <a:xfrm>
            <a:off x="4869636" y="1384599"/>
            <a:ext cx="2600142" cy="185010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637"/>
          </a:p>
        </p:txBody>
      </p:sp>
      <p:sp>
        <p:nvSpPr>
          <p:cNvPr id="7" name="object 7"/>
          <p:cNvSpPr/>
          <p:nvPr/>
        </p:nvSpPr>
        <p:spPr>
          <a:xfrm>
            <a:off x="4816061" y="3879975"/>
            <a:ext cx="2100115" cy="85719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637"/>
          </a:p>
        </p:txBody>
      </p:sp>
      <p:sp>
        <p:nvSpPr>
          <p:cNvPr id="8" name="object 8"/>
          <p:cNvSpPr/>
          <p:nvPr/>
        </p:nvSpPr>
        <p:spPr>
          <a:xfrm>
            <a:off x="4869635" y="3315658"/>
            <a:ext cx="1571515" cy="5286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637"/>
          </a:p>
        </p:txBody>
      </p:sp>
      <p:sp>
        <p:nvSpPr>
          <p:cNvPr id="9" name="object 9"/>
          <p:cNvSpPr/>
          <p:nvPr/>
        </p:nvSpPr>
        <p:spPr>
          <a:xfrm>
            <a:off x="7643597" y="1315549"/>
            <a:ext cx="507171" cy="160008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637"/>
          </a:p>
        </p:txBody>
      </p:sp>
    </p:spTree>
    <p:extLst>
      <p:ext uri="{BB962C8B-B14F-4D97-AF65-F5344CB8AC3E}">
        <p14:creationId xmlns:p14="http://schemas.microsoft.com/office/powerpoint/2010/main" val="19538302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2082" y="202398"/>
            <a:ext cx="7270100" cy="1045453"/>
          </a:xfrm>
          <a:prstGeom prst="rect">
            <a:avLst/>
          </a:prstGeom>
        </p:spPr>
        <p:txBody>
          <a:bodyPr spcFirstLastPara="1" vert="horz" wrap="square" lIns="0" tIns="6642" rIns="0" bIns="0" rtlCol="0" anchor="t" anchorCtr="0">
            <a:spAutoFit/>
          </a:bodyPr>
          <a:lstStyle/>
          <a:p>
            <a:pPr marL="123894">
              <a:lnSpc>
                <a:spcPts val="3961"/>
              </a:lnSpc>
              <a:spcBef>
                <a:spcPts val="52"/>
              </a:spcBef>
            </a:pPr>
            <a:r>
              <a:rPr sz="2800" b="1" u="none" spc="-66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Web </a:t>
            </a:r>
            <a:r>
              <a:rPr sz="2800" b="1" u="none" spc="-39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Development</a:t>
            </a:r>
            <a:r>
              <a:rPr sz="2800" b="1" u="none" spc="-80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sz="2800" b="1" u="none" spc="-43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Stages</a:t>
            </a:r>
            <a:r>
              <a:rPr lang="en-US" sz="2800" b="1" u="none" spc="-43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sz="2800" b="1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5</a:t>
            </a:r>
            <a:r>
              <a:rPr lang="en-KE" sz="2800" b="1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lang="en-KE" sz="2800" b="1" spc="-239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-­‐</a:t>
            </a:r>
            <a:r>
              <a:rPr lang="en-KE" sz="2800" b="1" spc="-164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sz="2800" b="1" spc="-36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Deployment</a:t>
            </a:r>
            <a:r>
              <a:rPr sz="2800" spc="-36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	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86498" y="1378189"/>
            <a:ext cx="2461429" cy="2819260"/>
          </a:xfrm>
          <a:prstGeom prst="rect">
            <a:avLst/>
          </a:prstGeom>
        </p:spPr>
        <p:txBody>
          <a:bodyPr vert="horz" wrap="square" lIns="0" tIns="5487" rIns="0" bIns="0" rtlCol="0">
            <a:spAutoFit/>
          </a:bodyPr>
          <a:lstStyle/>
          <a:p>
            <a:pPr marL="5776">
              <a:spcBef>
                <a:spcPts val="43"/>
              </a:spcBef>
            </a:pPr>
            <a:r>
              <a:rPr sz="1501" spc="-5" dirty="0">
                <a:solidFill>
                  <a:srgbClr val="515151"/>
                </a:solidFill>
                <a:latin typeface="Calibri"/>
                <a:cs typeface="Calibri"/>
              </a:rPr>
              <a:t>Deployment </a:t>
            </a:r>
            <a:r>
              <a:rPr sz="1501" spc="-7" dirty="0">
                <a:solidFill>
                  <a:srgbClr val="515151"/>
                </a:solidFill>
                <a:latin typeface="Calibri"/>
                <a:cs typeface="Calibri"/>
              </a:rPr>
              <a:t>Process </a:t>
            </a:r>
            <a:r>
              <a:rPr sz="1501" spc="-2" dirty="0">
                <a:solidFill>
                  <a:srgbClr val="515151"/>
                </a:solidFill>
                <a:latin typeface="Calibri"/>
                <a:cs typeface="Calibri"/>
              </a:rPr>
              <a:t>Should</a:t>
            </a:r>
            <a:r>
              <a:rPr sz="1501" spc="2" dirty="0">
                <a:solidFill>
                  <a:srgbClr val="515151"/>
                </a:solidFill>
                <a:latin typeface="Calibri"/>
                <a:cs typeface="Calibri"/>
              </a:rPr>
              <a:t> </a:t>
            </a:r>
            <a:r>
              <a:rPr sz="1501" spc="-2" dirty="0">
                <a:solidFill>
                  <a:srgbClr val="515151"/>
                </a:solidFill>
                <a:latin typeface="Calibri"/>
                <a:cs typeface="Calibri"/>
              </a:rPr>
              <a:t>Be:</a:t>
            </a:r>
            <a:endParaRPr sz="1501" dirty="0">
              <a:latin typeface="Calibri"/>
              <a:cs typeface="Calibri"/>
            </a:endParaRPr>
          </a:p>
          <a:p>
            <a:pPr>
              <a:spcBef>
                <a:spcPts val="23"/>
              </a:spcBef>
            </a:pPr>
            <a:endParaRPr sz="2433" dirty="0">
              <a:latin typeface="Times New Roman"/>
              <a:cs typeface="Times New Roman"/>
            </a:endParaRPr>
          </a:p>
          <a:p>
            <a:pPr marL="224685" indent="-136890">
              <a:buClr>
                <a:srgbClr val="14BBEA"/>
              </a:buClr>
              <a:buChar char="◦"/>
              <a:tabLst>
                <a:tab pos="224685" algn="l"/>
                <a:tab pos="224974" algn="l"/>
              </a:tabLst>
            </a:pPr>
            <a:r>
              <a:rPr sz="1342" dirty="0">
                <a:solidFill>
                  <a:srgbClr val="515151"/>
                </a:solidFill>
                <a:latin typeface="Calibri"/>
                <a:cs typeface="Calibri"/>
              </a:rPr>
              <a:t>Documented</a:t>
            </a:r>
            <a:endParaRPr sz="1342" dirty="0">
              <a:latin typeface="Calibri"/>
              <a:cs typeface="Calibri"/>
            </a:endParaRPr>
          </a:p>
          <a:p>
            <a:pPr>
              <a:spcBef>
                <a:spcPts val="9"/>
              </a:spcBef>
              <a:buClr>
                <a:srgbClr val="14BBEA"/>
              </a:buClr>
              <a:buFont typeface="Calibri"/>
              <a:buChar char="◦"/>
            </a:pPr>
            <a:endParaRPr sz="1910" dirty="0">
              <a:latin typeface="Times New Roman"/>
              <a:cs typeface="Times New Roman"/>
            </a:endParaRPr>
          </a:p>
          <a:p>
            <a:pPr marL="224685" indent="-136890">
              <a:buClr>
                <a:srgbClr val="14BBEA"/>
              </a:buClr>
              <a:buChar char="◦"/>
              <a:tabLst>
                <a:tab pos="224685" algn="l"/>
                <a:tab pos="224974" algn="l"/>
              </a:tabLst>
            </a:pPr>
            <a:r>
              <a:rPr sz="1342" spc="-2" dirty="0">
                <a:solidFill>
                  <a:srgbClr val="515151"/>
                </a:solidFill>
                <a:latin typeface="Calibri"/>
                <a:cs typeface="Calibri"/>
              </a:rPr>
              <a:t>Repeatable</a:t>
            </a:r>
            <a:endParaRPr sz="1342" dirty="0">
              <a:latin typeface="Calibri"/>
              <a:cs typeface="Calibri"/>
            </a:endParaRPr>
          </a:p>
          <a:p>
            <a:pPr>
              <a:spcBef>
                <a:spcPts val="9"/>
              </a:spcBef>
              <a:buClr>
                <a:srgbClr val="14BBEA"/>
              </a:buClr>
              <a:buFont typeface="Calibri"/>
              <a:buChar char="◦"/>
            </a:pPr>
            <a:endParaRPr sz="1910" dirty="0">
              <a:latin typeface="Times New Roman"/>
              <a:cs typeface="Times New Roman"/>
            </a:endParaRPr>
          </a:p>
          <a:p>
            <a:pPr marL="224685" indent="-136890">
              <a:buClr>
                <a:srgbClr val="14BBEA"/>
              </a:buClr>
              <a:buChar char="◦"/>
              <a:tabLst>
                <a:tab pos="224685" algn="l"/>
                <a:tab pos="224974" algn="l"/>
              </a:tabLst>
            </a:pPr>
            <a:r>
              <a:rPr sz="1342" spc="-2" dirty="0">
                <a:solidFill>
                  <a:srgbClr val="515151"/>
                </a:solidFill>
                <a:latin typeface="Calibri"/>
                <a:cs typeface="Calibri"/>
              </a:rPr>
              <a:t>Predictable</a:t>
            </a:r>
            <a:endParaRPr sz="1342" dirty="0">
              <a:latin typeface="Calibri"/>
              <a:cs typeface="Calibri"/>
            </a:endParaRPr>
          </a:p>
          <a:p>
            <a:pPr>
              <a:spcBef>
                <a:spcPts val="9"/>
              </a:spcBef>
              <a:buClr>
                <a:srgbClr val="14BBEA"/>
              </a:buClr>
              <a:buFont typeface="Calibri"/>
              <a:buChar char="◦"/>
            </a:pPr>
            <a:endParaRPr sz="1910" dirty="0">
              <a:latin typeface="Times New Roman"/>
              <a:cs typeface="Times New Roman"/>
            </a:endParaRPr>
          </a:p>
          <a:p>
            <a:pPr marL="224685" indent="-136890">
              <a:buClr>
                <a:srgbClr val="14BBEA"/>
              </a:buClr>
              <a:buChar char="◦"/>
              <a:tabLst>
                <a:tab pos="224685" algn="l"/>
                <a:tab pos="224974" algn="l"/>
              </a:tabLst>
            </a:pPr>
            <a:r>
              <a:rPr sz="1342" spc="-2" dirty="0">
                <a:solidFill>
                  <a:srgbClr val="515151"/>
                </a:solidFill>
                <a:latin typeface="Calibri"/>
                <a:cs typeface="Calibri"/>
              </a:rPr>
              <a:t>Rehearsed</a:t>
            </a:r>
            <a:endParaRPr sz="1342" dirty="0">
              <a:latin typeface="Calibri"/>
              <a:cs typeface="Calibri"/>
            </a:endParaRPr>
          </a:p>
          <a:p>
            <a:pPr>
              <a:spcBef>
                <a:spcPts val="9"/>
              </a:spcBef>
              <a:buClr>
                <a:srgbClr val="14BBEA"/>
              </a:buClr>
              <a:buFont typeface="Calibri"/>
              <a:buChar char="◦"/>
            </a:pPr>
            <a:endParaRPr sz="1910" dirty="0">
              <a:latin typeface="Times New Roman"/>
              <a:cs typeface="Times New Roman"/>
            </a:endParaRPr>
          </a:p>
          <a:p>
            <a:pPr marL="224685" indent="-136890">
              <a:buClr>
                <a:srgbClr val="14BBEA"/>
              </a:buClr>
              <a:buChar char="◦"/>
              <a:tabLst>
                <a:tab pos="224685" algn="l"/>
                <a:tab pos="224974" algn="l"/>
              </a:tabLst>
            </a:pPr>
            <a:r>
              <a:rPr sz="1342" spc="-23" dirty="0">
                <a:solidFill>
                  <a:srgbClr val="515151"/>
                </a:solidFill>
                <a:latin typeface="Calibri"/>
                <a:cs typeface="Calibri"/>
              </a:rPr>
              <a:t>Tools</a:t>
            </a:r>
            <a:r>
              <a:rPr sz="1342" dirty="0">
                <a:solidFill>
                  <a:srgbClr val="515151"/>
                </a:solidFill>
                <a:latin typeface="Calibri"/>
                <a:cs typeface="Calibri"/>
              </a:rPr>
              <a:t> help!</a:t>
            </a:r>
            <a:endParaRPr sz="1342" dirty="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040601" y="1457277"/>
            <a:ext cx="1047429" cy="142906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637"/>
          </a:p>
        </p:txBody>
      </p:sp>
      <p:sp>
        <p:nvSpPr>
          <p:cNvPr id="5" name="object 5"/>
          <p:cNvSpPr/>
          <p:nvPr/>
        </p:nvSpPr>
        <p:spPr>
          <a:xfrm>
            <a:off x="6876889" y="1537909"/>
            <a:ext cx="1164349" cy="137534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637"/>
          </a:p>
        </p:txBody>
      </p:sp>
      <p:sp>
        <p:nvSpPr>
          <p:cNvPr id="6" name="object 6"/>
          <p:cNvSpPr/>
          <p:nvPr/>
        </p:nvSpPr>
        <p:spPr>
          <a:xfrm>
            <a:off x="5578364" y="3189758"/>
            <a:ext cx="1956842" cy="36734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637"/>
          </a:p>
        </p:txBody>
      </p:sp>
    </p:spTree>
    <p:extLst>
      <p:ext uri="{BB962C8B-B14F-4D97-AF65-F5344CB8AC3E}">
        <p14:creationId xmlns:p14="http://schemas.microsoft.com/office/powerpoint/2010/main" val="11006263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2082" y="202398"/>
            <a:ext cx="8759463" cy="532492"/>
          </a:xfrm>
          <a:prstGeom prst="rect">
            <a:avLst/>
          </a:prstGeom>
        </p:spPr>
        <p:txBody>
          <a:bodyPr spcFirstLastPara="1" vert="horz" wrap="square" lIns="0" tIns="6642" rIns="0" bIns="0" rtlCol="0" anchor="t" anchorCtr="0">
            <a:spAutoFit/>
          </a:bodyPr>
          <a:lstStyle/>
          <a:p>
            <a:pPr marL="123894">
              <a:lnSpc>
                <a:spcPts val="3961"/>
              </a:lnSpc>
              <a:spcBef>
                <a:spcPts val="52"/>
              </a:spcBef>
            </a:pPr>
            <a:r>
              <a:rPr sz="2800" b="1" u="none" spc="-66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Web </a:t>
            </a:r>
            <a:r>
              <a:rPr sz="2800" b="1" u="none" spc="-39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Development</a:t>
            </a:r>
            <a:r>
              <a:rPr sz="2800" b="1" u="none" spc="-80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sz="2800" b="1" u="none" spc="-43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Stages</a:t>
            </a:r>
            <a:r>
              <a:rPr lang="en-US" sz="2800" b="1" u="none" spc="-43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sz="2800" b="1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6 </a:t>
            </a:r>
            <a:r>
              <a:rPr sz="2800" b="1" spc="-239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-­‐</a:t>
            </a:r>
            <a:r>
              <a:rPr sz="2800" b="1" spc="-164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sz="2800" b="1" spc="-36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Maintenance</a:t>
            </a:r>
            <a:r>
              <a:rPr spc="-36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	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86499" y="1378189"/>
            <a:ext cx="2499550" cy="2944935"/>
          </a:xfrm>
          <a:prstGeom prst="rect">
            <a:avLst/>
          </a:prstGeom>
        </p:spPr>
        <p:txBody>
          <a:bodyPr vert="horz" wrap="square" lIns="0" tIns="5487" rIns="0" bIns="0" rtlCol="0">
            <a:spAutoFit/>
          </a:bodyPr>
          <a:lstStyle/>
          <a:p>
            <a:pPr marL="5776">
              <a:spcBef>
                <a:spcPts val="43"/>
              </a:spcBef>
            </a:pPr>
            <a:r>
              <a:rPr sz="1501" spc="-2" dirty="0">
                <a:solidFill>
                  <a:srgbClr val="515151"/>
                </a:solidFill>
                <a:latin typeface="Calibri"/>
                <a:cs typeface="Calibri"/>
              </a:rPr>
              <a:t>Small </a:t>
            </a:r>
            <a:r>
              <a:rPr sz="1501" spc="-9" dirty="0">
                <a:solidFill>
                  <a:srgbClr val="515151"/>
                </a:solidFill>
                <a:latin typeface="Calibri"/>
                <a:cs typeface="Calibri"/>
              </a:rPr>
              <a:t>effort, </a:t>
            </a:r>
            <a:r>
              <a:rPr sz="1501" spc="-2" dirty="0">
                <a:solidFill>
                  <a:srgbClr val="515151"/>
                </a:solidFill>
                <a:latin typeface="Calibri"/>
                <a:cs typeface="Calibri"/>
              </a:rPr>
              <a:t>big</a:t>
            </a:r>
            <a:r>
              <a:rPr sz="1501" spc="-7" dirty="0">
                <a:solidFill>
                  <a:srgbClr val="515151"/>
                </a:solidFill>
                <a:latin typeface="Calibri"/>
                <a:cs typeface="Calibri"/>
              </a:rPr>
              <a:t> </a:t>
            </a:r>
            <a:r>
              <a:rPr sz="1501" spc="-11" dirty="0">
                <a:solidFill>
                  <a:srgbClr val="515151"/>
                </a:solidFill>
                <a:latin typeface="Calibri"/>
                <a:cs typeface="Calibri"/>
              </a:rPr>
              <a:t>rewards</a:t>
            </a:r>
            <a:endParaRPr sz="1501">
              <a:latin typeface="Calibri"/>
              <a:cs typeface="Calibri"/>
            </a:endParaRPr>
          </a:p>
          <a:p>
            <a:pPr>
              <a:spcBef>
                <a:spcPts val="23"/>
              </a:spcBef>
            </a:pPr>
            <a:endParaRPr sz="2433">
              <a:latin typeface="Times New Roman"/>
              <a:cs typeface="Times New Roman"/>
            </a:endParaRPr>
          </a:p>
          <a:p>
            <a:pPr marL="224685" indent="-136890">
              <a:buClr>
                <a:srgbClr val="14BBEA"/>
              </a:buClr>
              <a:buChar char="◦"/>
              <a:tabLst>
                <a:tab pos="224685" algn="l"/>
                <a:tab pos="224974" algn="l"/>
              </a:tabLst>
            </a:pPr>
            <a:r>
              <a:rPr sz="1342" dirty="0">
                <a:solidFill>
                  <a:srgbClr val="515151"/>
                </a:solidFill>
                <a:latin typeface="Calibri"/>
                <a:cs typeface="Calibri"/>
              </a:rPr>
              <a:t>Enable maintenance by</a:t>
            </a:r>
            <a:r>
              <a:rPr sz="1342" spc="11" dirty="0">
                <a:solidFill>
                  <a:srgbClr val="515151"/>
                </a:solidFill>
                <a:latin typeface="Calibri"/>
                <a:cs typeface="Calibri"/>
              </a:rPr>
              <a:t> </a:t>
            </a:r>
            <a:r>
              <a:rPr sz="1342" spc="-2" dirty="0">
                <a:solidFill>
                  <a:srgbClr val="515151"/>
                </a:solidFill>
                <a:latin typeface="Calibri"/>
                <a:cs typeface="Calibri"/>
              </a:rPr>
              <a:t>tracking:</a:t>
            </a:r>
            <a:endParaRPr sz="1342">
              <a:latin typeface="Calibri"/>
              <a:cs typeface="Calibri"/>
            </a:endParaRPr>
          </a:p>
          <a:p>
            <a:pPr>
              <a:spcBef>
                <a:spcPts val="9"/>
              </a:spcBef>
              <a:buClr>
                <a:srgbClr val="14BBEA"/>
              </a:buClr>
              <a:buFont typeface="Calibri"/>
              <a:buChar char="◦"/>
            </a:pPr>
            <a:endParaRPr sz="1956">
              <a:latin typeface="Times New Roman"/>
              <a:cs typeface="Times New Roman"/>
            </a:endParaRPr>
          </a:p>
          <a:p>
            <a:pPr marL="361575" lvl="1" indent="-136890">
              <a:buClr>
                <a:srgbClr val="14BBEA"/>
              </a:buClr>
              <a:buChar char="◦"/>
              <a:tabLst>
                <a:tab pos="361575" algn="l"/>
                <a:tab pos="361864" algn="l"/>
              </a:tabLst>
            </a:pPr>
            <a:r>
              <a:rPr sz="1046" spc="-2" dirty="0">
                <a:solidFill>
                  <a:srgbClr val="515151"/>
                </a:solidFill>
                <a:latin typeface="Calibri"/>
                <a:cs typeface="Calibri"/>
              </a:rPr>
              <a:t>Successful requests</a:t>
            </a:r>
            <a:endParaRPr sz="1046">
              <a:latin typeface="Calibri"/>
              <a:cs typeface="Calibri"/>
            </a:endParaRPr>
          </a:p>
          <a:p>
            <a:pPr lvl="1">
              <a:spcBef>
                <a:spcPts val="5"/>
              </a:spcBef>
              <a:buClr>
                <a:srgbClr val="14BBEA"/>
              </a:buClr>
              <a:buFont typeface="Calibri"/>
              <a:buChar char="◦"/>
            </a:pPr>
            <a:endParaRPr sz="1660">
              <a:latin typeface="Times New Roman"/>
              <a:cs typeface="Times New Roman"/>
            </a:endParaRPr>
          </a:p>
          <a:p>
            <a:pPr marL="361575" lvl="1" indent="-136890">
              <a:buClr>
                <a:srgbClr val="14BBEA"/>
              </a:buClr>
              <a:buChar char="◦"/>
              <a:tabLst>
                <a:tab pos="361575" algn="l"/>
                <a:tab pos="361864" algn="l"/>
              </a:tabLst>
            </a:pPr>
            <a:r>
              <a:rPr sz="1046" spc="-5" dirty="0">
                <a:solidFill>
                  <a:srgbClr val="515151"/>
                </a:solidFill>
                <a:latin typeface="Calibri"/>
                <a:cs typeface="Calibri"/>
              </a:rPr>
              <a:t>Failed </a:t>
            </a:r>
            <a:r>
              <a:rPr sz="1046" spc="-2" dirty="0">
                <a:solidFill>
                  <a:srgbClr val="515151"/>
                </a:solidFill>
                <a:latin typeface="Calibri"/>
                <a:cs typeface="Calibri"/>
              </a:rPr>
              <a:t>requested</a:t>
            </a:r>
            <a:endParaRPr sz="1046">
              <a:latin typeface="Calibri"/>
              <a:cs typeface="Calibri"/>
            </a:endParaRPr>
          </a:p>
          <a:p>
            <a:pPr lvl="1">
              <a:spcBef>
                <a:spcPts val="5"/>
              </a:spcBef>
              <a:buClr>
                <a:srgbClr val="14BBEA"/>
              </a:buClr>
              <a:buFont typeface="Calibri"/>
              <a:buChar char="◦"/>
            </a:pPr>
            <a:endParaRPr sz="1660">
              <a:latin typeface="Times New Roman"/>
              <a:cs typeface="Times New Roman"/>
            </a:endParaRPr>
          </a:p>
          <a:p>
            <a:pPr marL="361575" lvl="1" indent="-136890">
              <a:buClr>
                <a:srgbClr val="14BBEA"/>
              </a:buClr>
              <a:buChar char="◦"/>
              <a:tabLst>
                <a:tab pos="361575" algn="l"/>
                <a:tab pos="361864" algn="l"/>
              </a:tabLst>
            </a:pPr>
            <a:r>
              <a:rPr sz="1046" spc="-2" dirty="0">
                <a:solidFill>
                  <a:srgbClr val="515151"/>
                </a:solidFill>
                <a:latin typeface="Calibri"/>
                <a:cs typeface="Calibri"/>
              </a:rPr>
              <a:t>Repeated failed</a:t>
            </a:r>
            <a:r>
              <a:rPr sz="1046" spc="-5" dirty="0">
                <a:solidFill>
                  <a:srgbClr val="515151"/>
                </a:solidFill>
                <a:latin typeface="Calibri"/>
                <a:cs typeface="Calibri"/>
              </a:rPr>
              <a:t> </a:t>
            </a:r>
            <a:r>
              <a:rPr sz="1046" spc="-2" dirty="0">
                <a:solidFill>
                  <a:srgbClr val="515151"/>
                </a:solidFill>
                <a:latin typeface="Calibri"/>
                <a:cs typeface="Calibri"/>
              </a:rPr>
              <a:t>requests</a:t>
            </a:r>
            <a:endParaRPr sz="1046">
              <a:latin typeface="Calibri"/>
              <a:cs typeface="Calibri"/>
            </a:endParaRPr>
          </a:p>
          <a:p>
            <a:pPr lvl="1">
              <a:spcBef>
                <a:spcPts val="2"/>
              </a:spcBef>
              <a:buClr>
                <a:srgbClr val="14BBEA"/>
              </a:buClr>
              <a:buFont typeface="Calibri"/>
              <a:buChar char="◦"/>
            </a:pPr>
            <a:endParaRPr sz="1660">
              <a:latin typeface="Times New Roman"/>
              <a:cs typeface="Times New Roman"/>
            </a:endParaRPr>
          </a:p>
          <a:p>
            <a:pPr marL="361575" lvl="1" indent="-136890">
              <a:spcBef>
                <a:spcPts val="2"/>
              </a:spcBef>
              <a:buClr>
                <a:srgbClr val="14BBEA"/>
              </a:buClr>
              <a:buChar char="◦"/>
              <a:tabLst>
                <a:tab pos="361575" algn="l"/>
                <a:tab pos="361864" algn="l"/>
              </a:tabLst>
            </a:pPr>
            <a:r>
              <a:rPr sz="1046" spc="-9" dirty="0">
                <a:solidFill>
                  <a:srgbClr val="515151"/>
                </a:solidFill>
                <a:latin typeface="Calibri"/>
                <a:cs typeface="Calibri"/>
              </a:rPr>
              <a:t>Key </a:t>
            </a:r>
            <a:r>
              <a:rPr sz="1046" dirty="0">
                <a:solidFill>
                  <a:srgbClr val="515151"/>
                </a:solidFill>
                <a:latin typeface="Calibri"/>
                <a:cs typeface="Calibri"/>
              </a:rPr>
              <a:t>function</a:t>
            </a:r>
            <a:r>
              <a:rPr sz="1046" spc="2" dirty="0">
                <a:solidFill>
                  <a:srgbClr val="515151"/>
                </a:solidFill>
                <a:latin typeface="Calibri"/>
                <a:cs typeface="Calibri"/>
              </a:rPr>
              <a:t> </a:t>
            </a:r>
            <a:r>
              <a:rPr sz="1046" spc="-5" dirty="0">
                <a:solidFill>
                  <a:srgbClr val="515151"/>
                </a:solidFill>
                <a:latin typeface="Calibri"/>
                <a:cs typeface="Calibri"/>
              </a:rPr>
              <a:t>execution</a:t>
            </a:r>
            <a:endParaRPr sz="1046">
              <a:latin typeface="Calibri"/>
              <a:cs typeface="Calibri"/>
            </a:endParaRPr>
          </a:p>
          <a:p>
            <a:pPr lvl="1">
              <a:spcBef>
                <a:spcPts val="2"/>
              </a:spcBef>
              <a:buClr>
                <a:srgbClr val="14BBEA"/>
              </a:buClr>
              <a:buFont typeface="Calibri"/>
              <a:buChar char="◦"/>
            </a:pPr>
            <a:endParaRPr sz="1660">
              <a:latin typeface="Times New Roman"/>
              <a:cs typeface="Times New Roman"/>
            </a:endParaRPr>
          </a:p>
          <a:p>
            <a:pPr marL="361575" lvl="1" indent="-136890">
              <a:spcBef>
                <a:spcPts val="2"/>
              </a:spcBef>
              <a:buClr>
                <a:srgbClr val="14BBEA"/>
              </a:buClr>
              <a:buChar char="◦"/>
              <a:tabLst>
                <a:tab pos="361575" algn="l"/>
                <a:tab pos="361864" algn="l"/>
              </a:tabLst>
            </a:pPr>
            <a:r>
              <a:rPr sz="1046" spc="-5" dirty="0">
                <a:solidFill>
                  <a:srgbClr val="515151"/>
                </a:solidFill>
                <a:latin typeface="Calibri"/>
                <a:cs typeface="Calibri"/>
              </a:rPr>
              <a:t>Infrastructure</a:t>
            </a:r>
            <a:endParaRPr sz="1046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863034" y="1823250"/>
            <a:ext cx="1417379" cy="114590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637"/>
          </a:p>
        </p:txBody>
      </p:sp>
      <p:sp>
        <p:nvSpPr>
          <p:cNvPr id="5" name="object 5"/>
          <p:cNvSpPr/>
          <p:nvPr/>
        </p:nvSpPr>
        <p:spPr>
          <a:xfrm>
            <a:off x="5656583" y="3294229"/>
            <a:ext cx="1942964" cy="9036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637"/>
          </a:p>
        </p:txBody>
      </p:sp>
    </p:spTree>
    <p:extLst>
      <p:ext uri="{BB962C8B-B14F-4D97-AF65-F5344CB8AC3E}">
        <p14:creationId xmlns:p14="http://schemas.microsoft.com/office/powerpoint/2010/main" val="5033380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21" y="4800263"/>
            <a:ext cx="9143358" cy="343093"/>
          </a:xfrm>
          <a:custGeom>
            <a:avLst/>
            <a:gdLst/>
            <a:ahLst/>
            <a:cxnLst/>
            <a:rect l="l" t="t" r="r" b="b"/>
            <a:pathLst>
              <a:path w="20104100" h="754379">
                <a:moveTo>
                  <a:pt x="0" y="0"/>
                </a:moveTo>
                <a:lnTo>
                  <a:pt x="20104099" y="0"/>
                </a:lnTo>
                <a:lnTo>
                  <a:pt x="20104099" y="753903"/>
                </a:lnTo>
                <a:lnTo>
                  <a:pt x="0" y="753903"/>
                </a:lnTo>
                <a:lnTo>
                  <a:pt x="0" y="0"/>
                </a:lnTo>
                <a:close/>
              </a:path>
            </a:pathLst>
          </a:custGeom>
          <a:solidFill>
            <a:srgbClr val="2D96D1"/>
          </a:solidFill>
        </p:spPr>
        <p:txBody>
          <a:bodyPr wrap="square" lIns="0" tIns="0" rIns="0" bIns="0" rtlCol="0"/>
          <a:lstStyle/>
          <a:p>
            <a:endParaRPr sz="637"/>
          </a:p>
        </p:txBody>
      </p:sp>
      <p:sp>
        <p:nvSpPr>
          <p:cNvPr id="3" name="object 3"/>
          <p:cNvSpPr/>
          <p:nvPr/>
        </p:nvSpPr>
        <p:spPr>
          <a:xfrm>
            <a:off x="321" y="4750261"/>
            <a:ext cx="9143358" cy="50250"/>
          </a:xfrm>
          <a:custGeom>
            <a:avLst/>
            <a:gdLst/>
            <a:ahLst/>
            <a:cxnLst/>
            <a:rect l="l" t="t" r="r" b="b"/>
            <a:pathLst>
              <a:path w="20104100" h="110490">
                <a:moveTo>
                  <a:pt x="0" y="0"/>
                </a:moveTo>
                <a:lnTo>
                  <a:pt x="20104099" y="0"/>
                </a:lnTo>
                <a:lnTo>
                  <a:pt x="20104099" y="109944"/>
                </a:lnTo>
                <a:lnTo>
                  <a:pt x="0" y="109944"/>
                </a:lnTo>
                <a:lnTo>
                  <a:pt x="0" y="0"/>
                </a:lnTo>
                <a:close/>
              </a:path>
            </a:pathLst>
          </a:custGeom>
          <a:solidFill>
            <a:srgbClr val="14BBEA"/>
          </a:solidFill>
        </p:spPr>
        <p:txBody>
          <a:bodyPr wrap="square" lIns="0" tIns="0" rIns="0" bIns="0" rtlCol="0"/>
          <a:lstStyle/>
          <a:p>
            <a:endParaRPr sz="637"/>
          </a:p>
        </p:txBody>
      </p:sp>
      <p:sp>
        <p:nvSpPr>
          <p:cNvPr id="4" name="object 4"/>
          <p:cNvSpPr/>
          <p:nvPr/>
        </p:nvSpPr>
        <p:spPr>
          <a:xfrm>
            <a:off x="906323" y="3257321"/>
            <a:ext cx="7406236" cy="289"/>
          </a:xfrm>
          <a:custGeom>
            <a:avLst/>
            <a:gdLst/>
            <a:ahLst/>
            <a:cxnLst/>
            <a:rect l="l" t="t" r="r" b="b"/>
            <a:pathLst>
              <a:path w="16284575" h="634">
                <a:moveTo>
                  <a:pt x="0" y="0"/>
                </a:moveTo>
                <a:lnTo>
                  <a:pt x="16284321" y="1"/>
                </a:lnTo>
              </a:path>
            </a:pathLst>
          </a:custGeom>
          <a:ln w="10470">
            <a:solidFill>
              <a:srgbClr val="919191"/>
            </a:solidFill>
          </a:ln>
        </p:spPr>
        <p:txBody>
          <a:bodyPr wrap="square" lIns="0" tIns="0" rIns="0" bIns="0" rtlCol="0"/>
          <a:lstStyle/>
          <a:p>
            <a:endParaRPr sz="637"/>
          </a:p>
        </p:txBody>
      </p:sp>
      <p:sp>
        <p:nvSpPr>
          <p:cNvPr id="5" name="object 5"/>
          <p:cNvSpPr txBox="1"/>
          <p:nvPr/>
        </p:nvSpPr>
        <p:spPr>
          <a:xfrm>
            <a:off x="886022" y="2247776"/>
            <a:ext cx="6084405" cy="929028"/>
          </a:xfrm>
          <a:prstGeom prst="rect">
            <a:avLst/>
          </a:prstGeom>
        </p:spPr>
        <p:txBody>
          <a:bodyPr vert="horz" wrap="square" lIns="0" tIns="5198" rIns="0" bIns="0" rtlCol="0">
            <a:spAutoFit/>
          </a:bodyPr>
          <a:lstStyle/>
          <a:p>
            <a:pPr marL="5776">
              <a:spcBef>
                <a:spcPts val="41"/>
              </a:spcBef>
            </a:pPr>
            <a:r>
              <a:rPr sz="6003" spc="-141" dirty="0">
                <a:solidFill>
                  <a:srgbClr val="323232"/>
                </a:solidFill>
                <a:latin typeface="Calibri Light"/>
                <a:cs typeface="Calibri Light"/>
              </a:rPr>
              <a:t>Tools </a:t>
            </a:r>
            <a:r>
              <a:rPr sz="6003" spc="-5" dirty="0">
                <a:solidFill>
                  <a:srgbClr val="323232"/>
                </a:solidFill>
                <a:latin typeface="Calibri Light"/>
                <a:cs typeface="Calibri Light"/>
              </a:rPr>
              <a:t>&amp;</a:t>
            </a:r>
            <a:r>
              <a:rPr sz="6003" spc="-39" dirty="0">
                <a:solidFill>
                  <a:srgbClr val="323232"/>
                </a:solidFill>
                <a:latin typeface="Calibri Light"/>
                <a:cs typeface="Calibri Light"/>
              </a:rPr>
              <a:t> </a:t>
            </a:r>
            <a:r>
              <a:rPr sz="6003" spc="-64" dirty="0">
                <a:solidFill>
                  <a:srgbClr val="323232"/>
                </a:solidFill>
                <a:latin typeface="Calibri Light"/>
                <a:cs typeface="Calibri Light"/>
              </a:rPr>
              <a:t>Frameworks</a:t>
            </a:r>
            <a:endParaRPr sz="6003" dirty="0">
              <a:latin typeface="Calibri Light"/>
              <a:cs typeface="Calibri Ligh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88101" y="3328323"/>
            <a:ext cx="5189419" cy="282482"/>
          </a:xfrm>
          <a:prstGeom prst="rect">
            <a:avLst/>
          </a:prstGeom>
        </p:spPr>
        <p:txBody>
          <a:bodyPr vert="horz" wrap="square" lIns="0" tIns="6065" rIns="0" bIns="0" rtlCol="0">
            <a:spAutoFit/>
          </a:bodyPr>
          <a:lstStyle/>
          <a:p>
            <a:pPr marL="5776">
              <a:spcBef>
                <a:spcPts val="48"/>
              </a:spcBef>
              <a:tabLst>
                <a:tab pos="493556" algn="l"/>
                <a:tab pos="1236633" algn="l"/>
                <a:tab pos="1599941" algn="l"/>
                <a:tab pos="2921192" algn="l"/>
                <a:tab pos="3585716" algn="l"/>
              </a:tabLst>
            </a:pPr>
            <a:r>
              <a:rPr sz="1796" spc="98" dirty="0">
                <a:solidFill>
                  <a:srgbClr val="43537B"/>
                </a:solidFill>
                <a:latin typeface="Calibri Light"/>
                <a:cs typeface="Calibri Light"/>
              </a:rPr>
              <a:t>USE	</a:t>
            </a:r>
            <a:r>
              <a:rPr sz="1796" spc="114" dirty="0">
                <a:solidFill>
                  <a:srgbClr val="43537B"/>
                </a:solidFill>
                <a:latin typeface="Calibri Light"/>
                <a:cs typeface="Calibri Light"/>
              </a:rPr>
              <a:t>THESE	</a:t>
            </a:r>
            <a:r>
              <a:rPr sz="1796" spc="45" dirty="0">
                <a:solidFill>
                  <a:srgbClr val="43537B"/>
                </a:solidFill>
                <a:latin typeface="Calibri Light"/>
                <a:cs typeface="Calibri Light"/>
              </a:rPr>
              <a:t>TO	</a:t>
            </a:r>
            <a:r>
              <a:rPr sz="1796" spc="114" dirty="0">
                <a:solidFill>
                  <a:srgbClr val="43537B"/>
                </a:solidFill>
                <a:latin typeface="Calibri Light"/>
                <a:cs typeface="Calibri Light"/>
              </a:rPr>
              <a:t>JUMPSTART	</a:t>
            </a:r>
            <a:r>
              <a:rPr sz="1796" spc="96" dirty="0">
                <a:solidFill>
                  <a:srgbClr val="43537B"/>
                </a:solidFill>
                <a:latin typeface="Calibri Light"/>
                <a:cs typeface="Calibri Light"/>
              </a:rPr>
              <a:t>YOUR	</a:t>
            </a:r>
            <a:r>
              <a:rPr sz="1796" spc="127" dirty="0">
                <a:solidFill>
                  <a:srgbClr val="43537B"/>
                </a:solidFill>
                <a:latin typeface="Calibri Light"/>
                <a:cs typeface="Calibri Light"/>
              </a:rPr>
              <a:t>DEVELOPMENT</a:t>
            </a:r>
            <a:endParaRPr sz="1796" dirty="0">
              <a:latin typeface="Calibri Light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3421429078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787</TotalTime>
  <Words>932</Words>
  <Application>Microsoft Office PowerPoint</Application>
  <PresentationFormat>On-screen Show (16:9)</PresentationFormat>
  <Paragraphs>248</Paragraphs>
  <Slides>52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52</vt:i4>
      </vt:variant>
    </vt:vector>
  </HeadingPairs>
  <TitlesOfParts>
    <vt:vector size="64" baseType="lpstr">
      <vt:lpstr>Roboto Slab</vt:lpstr>
      <vt:lpstr>Calibri</vt:lpstr>
      <vt:lpstr>Palatino Linotype</vt:lpstr>
      <vt:lpstr>Courier New</vt:lpstr>
      <vt:lpstr>Helvetica Neue</vt:lpstr>
      <vt:lpstr>Proxima Nova</vt:lpstr>
      <vt:lpstr>Wingdings</vt:lpstr>
      <vt:lpstr>Times New Roman</vt:lpstr>
      <vt:lpstr>Arial</vt:lpstr>
      <vt:lpstr>Calibri Light</vt:lpstr>
      <vt:lpstr>Simple Light</vt:lpstr>
      <vt:lpstr>Simple Light</vt:lpstr>
      <vt:lpstr>PowerPoint Presentation</vt:lpstr>
      <vt:lpstr>PowerPoint Presentation</vt:lpstr>
      <vt:lpstr>Web Development Stages 1 – Concept Development</vt:lpstr>
      <vt:lpstr>Web Development Stages 2 – Prototype Development </vt:lpstr>
      <vt:lpstr>Web Development Stages 3-Development </vt:lpstr>
      <vt:lpstr>Web Development Stages  4 -­‐ Testing</vt:lpstr>
      <vt:lpstr>Web Development Stages 5 -­‐ Deployment </vt:lpstr>
      <vt:lpstr>Web Development Stages 6 -­‐ Maintenance </vt:lpstr>
      <vt:lpstr>PowerPoint Presentation</vt:lpstr>
      <vt:lpstr>PowerPoint Presentation</vt:lpstr>
      <vt:lpstr>PowerPoint Presentation</vt:lpstr>
      <vt:lpstr>Categories of Tools &amp; Frameworks  Frontend Development </vt:lpstr>
      <vt:lpstr>Categories of Tools &amp; Frameworks  Platforms </vt:lpstr>
      <vt:lpstr>Categories of Tools &amp; Frameworks  Development Helpers </vt:lpstr>
      <vt:lpstr>PowerPoint Presentation</vt:lpstr>
      <vt:lpstr>A quick note about workflows</vt:lpstr>
      <vt:lpstr>PowerPoint Presentation</vt:lpstr>
      <vt:lpstr>The old (and current) way</vt:lpstr>
      <vt:lpstr>PowerPoint Presentation</vt:lpstr>
      <vt:lpstr>Modern Applications (Simplified)</vt:lpstr>
      <vt:lpstr>PowerPoint Presentation</vt:lpstr>
      <vt:lpstr>Front-end</vt:lpstr>
      <vt:lpstr>Three layers of web design:</vt:lpstr>
      <vt:lpstr>PowerPoint Presentation</vt:lpstr>
      <vt:lpstr>Do you imagine  how this page  would look like  without HTML?</vt:lpstr>
      <vt:lpstr>PowerPoint Presentation</vt:lpstr>
      <vt:lpstr>No HTML?</vt:lpstr>
      <vt:lpstr>PowerPoint Presentation</vt:lpstr>
      <vt:lpstr>HTML Tags</vt:lpstr>
      <vt:lpstr>Lets add HTML tags to our page...</vt:lpstr>
      <vt:lpstr>PowerPoint Presentation</vt:lpstr>
      <vt:lpstr>HTML</vt:lpstr>
      <vt:lpstr>PowerPoint Presentation</vt:lpstr>
      <vt:lpstr>PowerPoint Presentation</vt:lpstr>
      <vt:lpstr>PowerPoint Presentation</vt:lpstr>
      <vt:lpstr>CSS Rules</vt:lpstr>
      <vt:lpstr>Some things you can change with CSS</vt:lpstr>
      <vt:lpstr>Some things you can’t change with CSS</vt:lpstr>
      <vt:lpstr>PowerPoint Presentation</vt:lpstr>
      <vt:lpstr>How will it look now???</vt:lpstr>
      <vt:lpstr>PowerPoint Presentation</vt:lpstr>
      <vt:lpstr>Text</vt:lpstr>
      <vt:lpstr>PowerPoint Presentation</vt:lpstr>
      <vt:lpstr>JavaScript ≠Java</vt:lpstr>
      <vt:lpstr>JavaScript ≠ Java</vt:lpstr>
      <vt:lpstr>JavaScript</vt:lpstr>
      <vt:lpstr>PowerPoint Presentation</vt:lpstr>
      <vt:lpstr>What we can do with JavaScript?</vt:lpstr>
      <vt:lpstr>PowerPoint Presentation</vt:lpstr>
      <vt:lpstr>What we can do with JavaScript?</vt:lpstr>
      <vt:lpstr>PowerPoint Presentation</vt:lpstr>
      <vt:lpstr>JavaScript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Raymond Mumo</dc:creator>
  <cp:lastModifiedBy>Raymond Mumo</cp:lastModifiedBy>
  <cp:revision>9</cp:revision>
  <dcterms:modified xsi:type="dcterms:W3CDTF">2019-01-19T04:36:39Z</dcterms:modified>
</cp:coreProperties>
</file>